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18288000" cy="10287000"/>
  <p:embeddedFontLst>
    <p:embeddedFont>
      <p:font typeface="Calibri" panose="020F0502020204030204" pitchFamily="34" charset="0"/>
      <p:regular r:id="rId35"/>
      <p:bold r:id="rId36"/>
      <p:italic r:id="rId37"/>
      <p:boldItalic r:id="rId38"/>
    </p:embeddedFont>
    <p:embeddedFont>
      <p:font typeface="Microsoft YaHei" panose="020B0503020204020204" pitchFamily="34" charset="-122"/>
      <p:regular r:id="rId39"/>
      <p:bold r:id="rId40"/>
    </p:embeddedFont>
    <p:embeddedFont>
      <p:font typeface="Open Sans" panose="02020500000000000000"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946" y="31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c71d8b008_5_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dc71d8b008_5_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c71d8b008_5_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dc71d8b008_5_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cdf7e5c43_5_3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dcdf7e5c43_5_3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cdf7e5c43_5_4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dcdf7e5c43_5_4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cdf7e5c43_9_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dcdf7e5c43_9_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cdf7e5c43_6_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dcdf7e5c43_6_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cdf7e5c43_9_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dcdf7e5c43_9_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cdf7e5c43_0_1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dcdf7e5c43_0_1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cdf7e5c43_0_14: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dcdf7e5c43_0_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cdf7e5c43_3_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dcdf7e5c43_3_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cdf7e5c43_3_7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dcdf7e5c43_3_7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cdf7e5c43_3_6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dcdf7e5c43_3_6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cdf7e5c43_3_7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dcdf7e5c43_3_7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cdf7e5c43_3_4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dcdf7e5c43_3_4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cdf7e5c43_5_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dcdf7e5c43_5_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cdf7e5c43_5_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dcdf7e5c43_5_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cdf7e5c43_3_5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dcdf7e5c43_3_5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d379797b4_1_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dd379797b4_1_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cdf7e5c43_3_8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dcdf7e5c43_3_8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c71d8b008_5_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dc71d8b008_5_2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c71d8b008_5_5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dc71d8b008_5_58: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8288000" cy="10287000"/>
          </a:xfrm>
          <a:custGeom>
            <a:avLst/>
            <a:gdLst/>
            <a:ahLst/>
            <a:cxnLst/>
            <a:rect l="l" t="t" r="r" b="b"/>
            <a:pathLst>
              <a:path w="18288000" h="10287000" extrusionOk="0">
                <a:moveTo>
                  <a:pt x="0" y="10287000"/>
                </a:moveTo>
                <a:lnTo>
                  <a:pt x="18288000" y="10287000"/>
                </a:lnTo>
                <a:lnTo>
                  <a:pt x="18288000" y="0"/>
                </a:lnTo>
                <a:lnTo>
                  <a:pt x="0" y="0"/>
                </a:lnTo>
                <a:lnTo>
                  <a:pt x="0" y="10287000"/>
                </a:lnTo>
              </a:path>
            </a:pathLst>
          </a:custGeom>
          <a:solidFill>
            <a:srgbClr val="62B8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 name="Google Shape;13;p2"/>
          <p:cNvSpPr txBox="1">
            <a:spLocks noGrp="1"/>
          </p:cNvSpPr>
          <p:nvPr>
            <p:ph type="title"/>
          </p:nvPr>
        </p:nvSpPr>
        <p:spPr>
          <a:xfrm>
            <a:off x="993139" y="1024482"/>
            <a:ext cx="16301720"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006FC0"/>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2276094" y="4925033"/>
            <a:ext cx="13735811" cy="40271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8"/>
        <p:cNvGrpSpPr/>
        <p:nvPr/>
      </p:nvGrpSpPr>
      <p:grpSpPr>
        <a:xfrm>
          <a:off x="0" y="0"/>
          <a:ext cx="0" cy="0"/>
          <a:chOff x="0" y="0"/>
          <a:chExt cx="0" cy="0"/>
        </a:xfrm>
      </p:grpSpPr>
      <p:sp>
        <p:nvSpPr>
          <p:cNvPr id="19" name="Google Shape;19;p3"/>
          <p:cNvSpPr/>
          <p:nvPr/>
        </p:nvSpPr>
        <p:spPr>
          <a:xfrm>
            <a:off x="2788920" y="2267712"/>
            <a:ext cx="13039344" cy="736549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 name="Google Shape;20;p3"/>
          <p:cNvSpPr/>
          <p:nvPr/>
        </p:nvSpPr>
        <p:spPr>
          <a:xfrm>
            <a:off x="9354102" y="20501"/>
            <a:ext cx="7033895" cy="0"/>
          </a:xfrm>
          <a:custGeom>
            <a:avLst/>
            <a:gdLst/>
            <a:ahLst/>
            <a:cxnLst/>
            <a:rect l="l" t="t" r="r" b="b"/>
            <a:pathLst>
              <a:path w="7033894" h="120000" extrusionOk="0">
                <a:moveTo>
                  <a:pt x="0" y="0"/>
                </a:moveTo>
                <a:lnTo>
                  <a:pt x="7033850" y="0"/>
                </a:lnTo>
              </a:path>
            </a:pathLst>
          </a:custGeom>
          <a:noFill/>
          <a:ln w="13700" cap="flat" cmpd="sng">
            <a:solidFill>
              <a:srgbClr val="60B8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 name="Google Shape;21;p3"/>
          <p:cNvSpPr/>
          <p:nvPr/>
        </p:nvSpPr>
        <p:spPr>
          <a:xfrm>
            <a:off x="18269" y="2337126"/>
            <a:ext cx="0" cy="7945755"/>
          </a:xfrm>
          <a:custGeom>
            <a:avLst/>
            <a:gdLst/>
            <a:ahLst/>
            <a:cxnLst/>
            <a:rect l="l" t="t" r="r" b="b"/>
            <a:pathLst>
              <a:path w="120000" h="7945755" extrusionOk="0">
                <a:moveTo>
                  <a:pt x="0" y="7945318"/>
                </a:moveTo>
                <a:lnTo>
                  <a:pt x="0" y="0"/>
                </a:lnTo>
              </a:path>
            </a:pathLst>
          </a:custGeom>
          <a:noFill/>
          <a:ln w="22825" cap="flat" cmpd="sng">
            <a:solidFill>
              <a:srgbClr val="60B8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 name="Google Shape;22;p3"/>
          <p:cNvSpPr/>
          <p:nvPr/>
        </p:nvSpPr>
        <p:spPr>
          <a:xfrm>
            <a:off x="18258306" y="0"/>
            <a:ext cx="0" cy="9335135"/>
          </a:xfrm>
          <a:custGeom>
            <a:avLst/>
            <a:gdLst/>
            <a:ahLst/>
            <a:cxnLst/>
            <a:rect l="l" t="t" r="r" b="b"/>
            <a:pathLst>
              <a:path w="120000" h="9335135" extrusionOk="0">
                <a:moveTo>
                  <a:pt x="0" y="9334837"/>
                </a:moveTo>
                <a:lnTo>
                  <a:pt x="0" y="0"/>
                </a:lnTo>
              </a:path>
            </a:pathLst>
          </a:custGeom>
          <a:noFill/>
          <a:ln w="36525" cap="flat" cmpd="sng">
            <a:solidFill>
              <a:srgbClr val="60B8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 name="Google Shape;23;p3"/>
          <p:cNvSpPr/>
          <p:nvPr/>
        </p:nvSpPr>
        <p:spPr>
          <a:xfrm>
            <a:off x="2306553" y="10245997"/>
            <a:ext cx="15981680" cy="0"/>
          </a:xfrm>
          <a:custGeom>
            <a:avLst/>
            <a:gdLst/>
            <a:ahLst/>
            <a:cxnLst/>
            <a:rect l="l" t="t" r="r" b="b"/>
            <a:pathLst>
              <a:path w="15981680" h="120000" extrusionOk="0">
                <a:moveTo>
                  <a:pt x="0" y="0"/>
                </a:moveTo>
                <a:lnTo>
                  <a:pt x="15981446" y="0"/>
                </a:lnTo>
              </a:path>
            </a:pathLst>
          </a:custGeom>
          <a:noFill/>
          <a:ln w="41100" cap="flat" cmpd="sng">
            <a:solidFill>
              <a:srgbClr val="60B8A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4" name="Google Shape;24;p3"/>
          <p:cNvSpPr txBox="1">
            <a:spLocks noGrp="1"/>
          </p:cNvSpPr>
          <p:nvPr>
            <p:ph type="title"/>
          </p:nvPr>
        </p:nvSpPr>
        <p:spPr>
          <a:xfrm>
            <a:off x="993139" y="1024482"/>
            <a:ext cx="16301720"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006FC0"/>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28"/>
        <p:cNvGrpSpPr/>
        <p:nvPr/>
      </p:nvGrpSpPr>
      <p:grpSpPr>
        <a:xfrm>
          <a:off x="0" y="0"/>
          <a:ext cx="0" cy="0"/>
          <a:chOff x="0" y="0"/>
          <a:chExt cx="0" cy="0"/>
        </a:xfrm>
      </p:grpSpPr>
      <p:sp>
        <p:nvSpPr>
          <p:cNvPr id="29" name="Google Shape;29;p4"/>
          <p:cNvSpPr/>
          <p:nvPr/>
        </p:nvSpPr>
        <p:spPr>
          <a:xfrm>
            <a:off x="0" y="0"/>
            <a:ext cx="18288000" cy="3446145"/>
          </a:xfrm>
          <a:custGeom>
            <a:avLst/>
            <a:gdLst/>
            <a:ahLst/>
            <a:cxnLst/>
            <a:rect l="l" t="t" r="r" b="b"/>
            <a:pathLst>
              <a:path w="18288000" h="3446145" extrusionOk="0">
                <a:moveTo>
                  <a:pt x="0" y="3445763"/>
                </a:moveTo>
                <a:lnTo>
                  <a:pt x="18288000" y="3445763"/>
                </a:lnTo>
                <a:lnTo>
                  <a:pt x="18288000" y="0"/>
                </a:lnTo>
                <a:lnTo>
                  <a:pt x="0" y="0"/>
                </a:lnTo>
                <a:lnTo>
                  <a:pt x="0" y="3445763"/>
                </a:lnTo>
                <a:close/>
              </a:path>
            </a:pathLst>
          </a:custGeom>
          <a:solidFill>
            <a:srgbClr val="ECEC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 name="Google Shape;30;p4"/>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p:nvPr/>
        </p:nvSpPr>
        <p:spPr>
          <a:xfrm>
            <a:off x="0" y="0"/>
            <a:ext cx="18288000" cy="2123440"/>
          </a:xfrm>
          <a:custGeom>
            <a:avLst/>
            <a:gdLst/>
            <a:ahLst/>
            <a:cxnLst/>
            <a:rect l="l" t="t" r="r" b="b"/>
            <a:pathLst>
              <a:path w="18288000" h="2123440" extrusionOk="0">
                <a:moveTo>
                  <a:pt x="0" y="2122932"/>
                </a:moveTo>
                <a:lnTo>
                  <a:pt x="18288000" y="2122932"/>
                </a:lnTo>
                <a:lnTo>
                  <a:pt x="18288000" y="0"/>
                </a:lnTo>
                <a:lnTo>
                  <a:pt x="0" y="0"/>
                </a:lnTo>
                <a:lnTo>
                  <a:pt x="0" y="2122932"/>
                </a:lnTo>
                <a:close/>
              </a:path>
            </a:pathLst>
          </a:custGeom>
          <a:solidFill>
            <a:srgbClr val="ECEC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 name="Google Shape;35;p5"/>
          <p:cNvSpPr/>
          <p:nvPr/>
        </p:nvSpPr>
        <p:spPr>
          <a:xfrm>
            <a:off x="0" y="9390888"/>
            <a:ext cx="18288000" cy="896619"/>
          </a:xfrm>
          <a:custGeom>
            <a:avLst/>
            <a:gdLst/>
            <a:ahLst/>
            <a:cxnLst/>
            <a:rect l="l" t="t" r="r" b="b"/>
            <a:pathLst>
              <a:path w="18288000" h="896620" extrusionOk="0">
                <a:moveTo>
                  <a:pt x="0" y="896111"/>
                </a:moveTo>
                <a:lnTo>
                  <a:pt x="18288000" y="896111"/>
                </a:lnTo>
                <a:lnTo>
                  <a:pt x="18288000" y="0"/>
                </a:lnTo>
                <a:lnTo>
                  <a:pt x="0" y="0"/>
                </a:lnTo>
                <a:lnTo>
                  <a:pt x="0" y="896111"/>
                </a:lnTo>
                <a:close/>
              </a:path>
            </a:pathLst>
          </a:custGeom>
          <a:solidFill>
            <a:srgbClr val="ECEC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 name="Google Shape;36;p5"/>
          <p:cNvSpPr/>
          <p:nvPr/>
        </p:nvSpPr>
        <p:spPr>
          <a:xfrm>
            <a:off x="0" y="2122932"/>
            <a:ext cx="18288000" cy="7268209"/>
          </a:xfrm>
          <a:custGeom>
            <a:avLst/>
            <a:gdLst/>
            <a:ahLst/>
            <a:cxnLst/>
            <a:rect l="l" t="t" r="r" b="b"/>
            <a:pathLst>
              <a:path w="18288000" h="7268209" extrusionOk="0">
                <a:moveTo>
                  <a:pt x="0" y="0"/>
                </a:moveTo>
                <a:lnTo>
                  <a:pt x="0" y="7267956"/>
                </a:lnTo>
                <a:lnTo>
                  <a:pt x="18287999" y="726795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7" name="Google Shape;37;p5"/>
          <p:cNvSpPr/>
          <p:nvPr/>
        </p:nvSpPr>
        <p:spPr>
          <a:xfrm>
            <a:off x="938174" y="540969"/>
            <a:ext cx="2609468" cy="121950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8" name="Google Shape;38;p5"/>
          <p:cNvSpPr txBox="1">
            <a:spLocks noGrp="1"/>
          </p:cNvSpPr>
          <p:nvPr>
            <p:ph type="title"/>
          </p:nvPr>
        </p:nvSpPr>
        <p:spPr>
          <a:xfrm>
            <a:off x="993139" y="1024482"/>
            <a:ext cx="16301720" cy="787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rgbClr val="006FC0"/>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5"/>
          <p:cNvSpPr txBox="1">
            <a:spLocks noGrp="1"/>
          </p:cNvSpPr>
          <p:nvPr>
            <p:ph type="body" idx="2"/>
          </p:nvPr>
        </p:nvSpPr>
        <p:spPr>
          <a:xfrm>
            <a:off x="9418319"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4"/>
        <p:cNvGrpSpPr/>
        <p:nvPr/>
      </p:nvGrpSpPr>
      <p:grpSpPr>
        <a:xfrm>
          <a:off x="0" y="0"/>
          <a:ext cx="0" cy="0"/>
          <a:chOff x="0" y="0"/>
          <a:chExt cx="0" cy="0"/>
        </a:xfrm>
      </p:grpSpPr>
      <p:sp>
        <p:nvSpPr>
          <p:cNvPr id="45" name="Google Shape;45;p6"/>
          <p:cNvSpPr txBox="1">
            <a:spLocks noGrp="1"/>
          </p:cNvSpPr>
          <p:nvPr>
            <p:ph type="ctrTitle"/>
          </p:nvPr>
        </p:nvSpPr>
        <p:spPr>
          <a:xfrm>
            <a:off x="1371600" y="3188970"/>
            <a:ext cx="15544800" cy="216026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subTitle" idx="1"/>
          </p:nvPr>
        </p:nvSpPr>
        <p:spPr>
          <a:xfrm>
            <a:off x="2743200" y="5760720"/>
            <a:ext cx="12801599"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50"/>
        <p:cNvGrpSpPr/>
        <p:nvPr/>
      </p:nvGrpSpPr>
      <p:grpSpPr>
        <a:xfrm>
          <a:off x="0" y="0"/>
          <a:ext cx="0" cy="0"/>
          <a:chOff x="0" y="0"/>
          <a:chExt cx="0" cy="0"/>
        </a:xfrm>
      </p:grpSpPr>
      <p:sp>
        <p:nvSpPr>
          <p:cNvPr id="51" name="Google Shape;51;p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sp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sp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9300"/>
          </a:xfrm>
          <a:prstGeom prst="rect">
            <a:avLst/>
          </a:prstGeom>
          <a:noFill/>
          <a:ln>
            <a:noFill/>
          </a:ln>
        </p:spPr>
        <p:txBody>
          <a:bodyPr spcFirstLastPara="1" wrap="square" lIns="91425" tIns="45700" rIns="91425" bIns="45700" anchor="ctr"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93139" y="1024482"/>
            <a:ext cx="16301720" cy="7874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600" b="1" i="0" u="none" strike="noStrike" cap="none">
                <a:solidFill>
                  <a:srgbClr val="006FC0"/>
                </a:solidFill>
                <a:latin typeface="Microsoft YaHei"/>
                <a:ea typeface="Microsoft YaHei"/>
                <a:cs typeface="Microsoft YaHei"/>
                <a:sym typeface="Microsoft YaHe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276094" y="4925033"/>
            <a:ext cx="13735811" cy="40271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17920" y="9566910"/>
            <a:ext cx="5852159"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67359"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p:nvPr/>
        </p:nvSpPr>
        <p:spPr>
          <a:xfrm>
            <a:off x="75"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txBox="1"/>
          <p:nvPr/>
        </p:nvSpPr>
        <p:spPr>
          <a:xfrm>
            <a:off x="1092150" y="2904200"/>
            <a:ext cx="8062800" cy="2462700"/>
          </a:xfrm>
          <a:prstGeom prst="rect">
            <a:avLst/>
          </a:prstGeom>
          <a:noFill/>
          <a:ln>
            <a:noFill/>
          </a:ln>
        </p:spPr>
        <p:txBody>
          <a:bodyPr spcFirstLastPara="1" wrap="square" lIns="0" tIns="0" rIns="0" bIns="0" anchor="t" anchorCtr="0">
            <a:spAutoFit/>
          </a:bodyPr>
          <a:lstStyle/>
          <a:p>
            <a:pPr marL="12700" marR="0" lvl="0" indent="0" algn="l" rtl="0">
              <a:lnSpc>
                <a:spcPct val="150000"/>
              </a:lnSpc>
              <a:spcBef>
                <a:spcPts val="0"/>
              </a:spcBef>
              <a:spcAft>
                <a:spcPts val="0"/>
              </a:spcAft>
              <a:buNone/>
            </a:pPr>
            <a:r>
              <a:rPr lang="en-US" sz="4000">
                <a:solidFill>
                  <a:srgbClr val="FFFFFF"/>
                </a:solidFill>
                <a:latin typeface="Microsoft YaHei"/>
                <a:ea typeface="Microsoft YaHei"/>
                <a:cs typeface="Microsoft YaHei"/>
                <a:sym typeface="Microsoft YaHei"/>
              </a:rPr>
              <a:t>運用Google-Cloud-Vision-Based</a:t>
            </a:r>
            <a:endParaRPr sz="4000">
              <a:solidFill>
                <a:srgbClr val="FFFFFF"/>
              </a:solidFill>
              <a:latin typeface="Microsoft YaHei"/>
              <a:ea typeface="Microsoft YaHei"/>
              <a:cs typeface="Microsoft YaHei"/>
              <a:sym typeface="Microsoft YaHei"/>
            </a:endParaRPr>
          </a:p>
          <a:p>
            <a:pPr marL="12700" marR="0" lvl="0" indent="0" algn="l" rtl="0">
              <a:lnSpc>
                <a:spcPct val="150000"/>
              </a:lnSpc>
              <a:spcBef>
                <a:spcPts val="0"/>
              </a:spcBef>
              <a:spcAft>
                <a:spcPts val="0"/>
              </a:spcAft>
              <a:buNone/>
            </a:pPr>
            <a:r>
              <a:rPr lang="en-US" sz="4000">
                <a:solidFill>
                  <a:srgbClr val="FFFFFF"/>
                </a:solidFill>
                <a:latin typeface="Microsoft YaHei"/>
                <a:ea typeface="Microsoft YaHei"/>
                <a:cs typeface="Microsoft YaHei"/>
                <a:sym typeface="Microsoft YaHei"/>
              </a:rPr>
              <a:t>半自動照片分類檢索技術之POI</a:t>
            </a:r>
            <a:endParaRPr sz="4000">
              <a:solidFill>
                <a:srgbClr val="FFFFFF"/>
              </a:solidFill>
              <a:latin typeface="Microsoft YaHei"/>
              <a:ea typeface="Microsoft YaHei"/>
              <a:cs typeface="Microsoft YaHei"/>
              <a:sym typeface="Microsoft YaHei"/>
            </a:endParaRPr>
          </a:p>
          <a:p>
            <a:pPr marL="12700" marR="0" lvl="0" indent="0" algn="l" rtl="0">
              <a:lnSpc>
                <a:spcPct val="150000"/>
              </a:lnSpc>
              <a:spcBef>
                <a:spcPts val="0"/>
              </a:spcBef>
              <a:spcAft>
                <a:spcPts val="0"/>
              </a:spcAft>
              <a:buNone/>
            </a:pPr>
            <a:r>
              <a:rPr lang="en-US" sz="4000">
                <a:solidFill>
                  <a:srgbClr val="FFFFFF"/>
                </a:solidFill>
                <a:latin typeface="Microsoft YaHei"/>
                <a:ea typeface="Microsoft YaHei"/>
                <a:cs typeface="Microsoft YaHei"/>
                <a:sym typeface="Microsoft YaHei"/>
              </a:rPr>
              <a:t>製作系統</a:t>
            </a:r>
            <a:endParaRPr sz="4000">
              <a:latin typeface="Microsoft YaHei"/>
              <a:ea typeface="Microsoft YaHei"/>
              <a:cs typeface="Microsoft YaHei"/>
              <a:sym typeface="Microsoft YaHei"/>
            </a:endParaRPr>
          </a:p>
        </p:txBody>
      </p:sp>
      <p:sp>
        <p:nvSpPr>
          <p:cNvPr id="60" name="Google Shape;60;p8"/>
          <p:cNvSpPr txBox="1"/>
          <p:nvPr/>
        </p:nvSpPr>
        <p:spPr>
          <a:xfrm>
            <a:off x="1092150" y="6312500"/>
            <a:ext cx="7787700" cy="1708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900">
                <a:solidFill>
                  <a:srgbClr val="FFFFFF"/>
                </a:solidFill>
                <a:latin typeface="Microsoft YaHei"/>
                <a:ea typeface="Microsoft YaHei"/>
                <a:cs typeface="Microsoft YaHei"/>
                <a:sym typeface="Microsoft YaHei"/>
              </a:rPr>
              <a:t>指導教授 : 黃崇明</a:t>
            </a:r>
            <a:endParaRPr sz="2900">
              <a:solidFill>
                <a:srgbClr val="FFFFFF"/>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en-US" sz="2900">
                <a:solidFill>
                  <a:srgbClr val="FFFFFF"/>
                </a:solidFill>
                <a:latin typeface="Microsoft YaHei"/>
                <a:ea typeface="Microsoft YaHei"/>
                <a:cs typeface="Microsoft YaHei"/>
                <a:sym typeface="Microsoft YaHei"/>
              </a:rPr>
              <a:t>專題成員 : 呂兆凱、魏湧致、江羿賢、陳維竑</a:t>
            </a:r>
            <a:endParaRPr sz="2400">
              <a:solidFill>
                <a:srgbClr val="FFFFFF"/>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endParaRPr sz="2400">
              <a:solidFill>
                <a:srgbClr val="FFFFFF"/>
              </a:solidFill>
              <a:latin typeface="Microsoft YaHei"/>
              <a:ea typeface="Microsoft YaHei"/>
              <a:cs typeface="Microsoft YaHei"/>
              <a:sym typeface="Microsoft YaHei"/>
            </a:endParaRPr>
          </a:p>
        </p:txBody>
      </p:sp>
      <p:sp>
        <p:nvSpPr>
          <p:cNvPr id="61" name="Google Shape;61;p8"/>
          <p:cNvSpPr/>
          <p:nvPr/>
        </p:nvSpPr>
        <p:spPr>
          <a:xfrm>
            <a:off x="8305800" y="420116"/>
            <a:ext cx="9982200" cy="94915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2" name="Google Shape;62;p8"/>
          <p:cNvPicPr preferRelativeResize="0"/>
          <p:nvPr/>
        </p:nvPicPr>
        <p:blipFill>
          <a:blip r:embed="rId4">
            <a:alphaModFix/>
          </a:blip>
          <a:stretch>
            <a:fillRect/>
          </a:stretch>
        </p:blipFill>
        <p:spPr>
          <a:xfrm>
            <a:off x="8551150" y="0"/>
            <a:ext cx="9491500" cy="949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7"/>
          <p:cNvSpPr/>
          <p:nvPr/>
        </p:nvSpPr>
        <p:spPr>
          <a:xfrm>
            <a:off x="0" y="-1175"/>
            <a:ext cx="18288000" cy="1028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2" name="Google Shape;162;p17"/>
          <p:cNvSpPr/>
          <p:nvPr/>
        </p:nvSpPr>
        <p:spPr>
          <a:xfrm>
            <a:off x="-5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17"/>
          <p:cNvPicPr preferRelativeResize="0"/>
          <p:nvPr/>
        </p:nvPicPr>
        <p:blipFill>
          <a:blip r:embed="rId4">
            <a:alphaModFix/>
          </a:blip>
          <a:stretch>
            <a:fillRect/>
          </a:stretch>
        </p:blipFill>
        <p:spPr>
          <a:xfrm>
            <a:off x="11566856" y="0"/>
            <a:ext cx="6721144" cy="10287000"/>
          </a:xfrm>
          <a:prstGeom prst="rect">
            <a:avLst/>
          </a:prstGeom>
          <a:noFill/>
          <a:ln>
            <a:noFill/>
          </a:ln>
        </p:spPr>
      </p:pic>
      <p:sp>
        <p:nvSpPr>
          <p:cNvPr id="164" name="Google Shape;164;p17"/>
          <p:cNvSpPr txBox="1"/>
          <p:nvPr/>
        </p:nvSpPr>
        <p:spPr>
          <a:xfrm>
            <a:off x="512100" y="979175"/>
            <a:ext cx="10955400" cy="12159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900">
                <a:solidFill>
                  <a:srgbClr val="FFFFFF"/>
                </a:solidFill>
                <a:latin typeface="Microsoft YaHei"/>
                <a:ea typeface="Microsoft YaHei"/>
                <a:cs typeface="Microsoft YaHei"/>
                <a:sym typeface="Microsoft YaHei"/>
              </a:rPr>
              <a:t>Database Architecture</a:t>
            </a:r>
            <a:endParaRPr sz="7900">
              <a:latin typeface="Microsoft YaHei"/>
              <a:ea typeface="Microsoft YaHei"/>
              <a:cs typeface="Microsoft YaHei"/>
              <a:sym typeface="Microsoft YaHei"/>
            </a:endParaRPr>
          </a:p>
        </p:txBody>
      </p:sp>
      <p:sp>
        <p:nvSpPr>
          <p:cNvPr id="165" name="Google Shape;165;p17"/>
          <p:cNvSpPr txBox="1"/>
          <p:nvPr/>
        </p:nvSpPr>
        <p:spPr>
          <a:xfrm>
            <a:off x="512100" y="2710700"/>
            <a:ext cx="10955400" cy="5602800"/>
          </a:xfrm>
          <a:prstGeom prst="rect">
            <a:avLst/>
          </a:prstGeom>
          <a:noFill/>
          <a:ln>
            <a:noFill/>
          </a:ln>
        </p:spPr>
        <p:txBody>
          <a:bodyPr spcFirstLastPara="1" wrap="square" lIns="0" tIns="0" rIns="0" bIns="0" anchor="t" anchorCtr="0">
            <a:spAutoFit/>
          </a:bodyPr>
          <a:lstStyle/>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photo_tags: </a:t>
            </a:r>
            <a:endParaRPr sz="2600">
              <a:solidFill>
                <a:schemeClr val="lt1"/>
              </a:solidFill>
              <a:latin typeface="Microsoft YaHei"/>
              <a:ea typeface="Microsoft YaHei"/>
              <a:cs typeface="Microsoft YaHei"/>
              <a:sym typeface="Microsoft YaHei"/>
            </a:endParaRPr>
          </a:p>
          <a:p>
            <a:pPr marL="9144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To store basic attributes of photos, divided into Auto_Obtain &amp; Manual_Enter. </a:t>
            </a:r>
            <a:endParaRPr sz="2600">
              <a:solidFill>
                <a:schemeClr val="lt1"/>
              </a:solidFill>
              <a:latin typeface="Microsoft YaHei"/>
              <a:ea typeface="Microsoft YaHei"/>
              <a:cs typeface="Microsoft YaHei"/>
              <a:sym typeface="Microsoft YaHei"/>
            </a:endParaRPr>
          </a:p>
          <a:p>
            <a:pPr marL="13716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Auto_Obtain stores the status from this phone, Ex : Time, Latitude.</a:t>
            </a:r>
            <a:endParaRPr sz="2600">
              <a:solidFill>
                <a:schemeClr val="lt1"/>
              </a:solidFill>
              <a:latin typeface="Microsoft YaHei"/>
              <a:ea typeface="Microsoft YaHei"/>
              <a:cs typeface="Microsoft YaHei"/>
              <a:sym typeface="Microsoft YaHei"/>
            </a:endParaRPr>
          </a:p>
          <a:p>
            <a:pPr marL="13716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Manual_Enter stores the tags entered by user, Ex : Keyword, Description.</a:t>
            </a:r>
            <a:endParaRPr sz="26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2600">
              <a:solidFill>
                <a:schemeClr val="lt1"/>
              </a:solidFill>
              <a:latin typeface="Microsoft YaHei"/>
              <a:ea typeface="Microsoft YaHei"/>
              <a:cs typeface="Microsoft YaHei"/>
              <a:sym typeface="Microsoft YaHei"/>
            </a:endParaRPr>
          </a:p>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vision_api: </a:t>
            </a:r>
            <a:endParaRPr sz="2600">
              <a:solidFill>
                <a:schemeClr val="lt1"/>
              </a:solidFill>
              <a:latin typeface="Microsoft YaHei"/>
              <a:ea typeface="Microsoft YaHei"/>
              <a:cs typeface="Microsoft YaHei"/>
              <a:sym typeface="Microsoft YaHei"/>
            </a:endParaRPr>
          </a:p>
          <a:p>
            <a:pPr marL="4572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To store the Google Cloud Vision auto-generating photo features selected by the user.</a:t>
            </a:r>
            <a:endParaRPr sz="2600">
              <a:solidFill>
                <a:schemeClr val="lt1"/>
              </a:solidFill>
              <a:latin typeface="Microsoft YaHei"/>
              <a:ea typeface="Microsoft YaHei"/>
              <a:cs typeface="Microsoft YaHei"/>
              <a:sym typeface="Microsoft YaHei"/>
            </a:endParaRPr>
          </a:p>
          <a:p>
            <a:pPr marL="457200" marR="0" lvl="0" indent="0" algn="l" rtl="0">
              <a:lnSpc>
                <a:spcPct val="100000"/>
              </a:lnSpc>
              <a:spcBef>
                <a:spcPts val="0"/>
              </a:spcBef>
              <a:spcAft>
                <a:spcPts val="0"/>
              </a:spcAft>
              <a:buNone/>
            </a:pPr>
            <a:endParaRPr sz="2600">
              <a:solidFill>
                <a:schemeClr val="lt1"/>
              </a:solidFill>
              <a:latin typeface="Microsoft YaHei"/>
              <a:ea typeface="Microsoft YaHei"/>
              <a:cs typeface="Microsoft YaHei"/>
              <a:sym typeface="Microsoft YaHei"/>
            </a:endParaRPr>
          </a:p>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poi: </a:t>
            </a:r>
            <a:endParaRPr sz="2600">
              <a:solidFill>
                <a:schemeClr val="lt1"/>
              </a:solidFill>
              <a:latin typeface="Microsoft YaHei"/>
              <a:ea typeface="Microsoft YaHei"/>
              <a:cs typeface="Microsoft YaHei"/>
              <a:sym typeface="Microsoft YaHei"/>
            </a:endParaRPr>
          </a:p>
          <a:p>
            <a:pPr marL="4572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To store the poi data which was produced by user.</a:t>
            </a:r>
            <a:endParaRPr sz="2600">
              <a:solidFill>
                <a:schemeClr val="lt1"/>
              </a:solidFill>
              <a:latin typeface="Microsoft YaHei"/>
              <a:ea typeface="Microsoft YaHei"/>
              <a:cs typeface="Microsoft YaHei"/>
              <a:sym typeface="Microsoft Ya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sp>
        <p:nvSpPr>
          <p:cNvPr id="170" name="Google Shape;170;p18"/>
          <p:cNvSpPr/>
          <p:nvPr/>
        </p:nvSpPr>
        <p:spPr>
          <a:xfrm>
            <a:off x="0" y="-1175"/>
            <a:ext cx="18288000" cy="1028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1" name="Google Shape;171;p18"/>
          <p:cNvSpPr/>
          <p:nvPr/>
        </p:nvSpPr>
        <p:spPr>
          <a:xfrm>
            <a:off x="-5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txBox="1"/>
          <p:nvPr/>
        </p:nvSpPr>
        <p:spPr>
          <a:xfrm>
            <a:off x="11797755" y="3471719"/>
            <a:ext cx="6261600" cy="40635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Main</a:t>
            </a:r>
            <a:endParaRPr sz="8800">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Technical</a:t>
            </a:r>
            <a:endParaRPr sz="8800">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Issues</a:t>
            </a:r>
            <a:endParaRPr sz="7200">
              <a:solidFill>
                <a:srgbClr val="4685C8"/>
              </a:solidFill>
            </a:endParaRPr>
          </a:p>
        </p:txBody>
      </p:sp>
      <p:pic>
        <p:nvPicPr>
          <p:cNvPr id="173" name="Google Shape;173;p18"/>
          <p:cNvPicPr preferRelativeResize="0"/>
          <p:nvPr/>
        </p:nvPicPr>
        <p:blipFill>
          <a:blip r:embed="rId4">
            <a:alphaModFix/>
          </a:blip>
          <a:stretch>
            <a:fillRect/>
          </a:stretch>
        </p:blipFill>
        <p:spPr>
          <a:xfrm>
            <a:off x="1042375" y="0"/>
            <a:ext cx="10287000" cy="1028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19"/>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txBox="1">
            <a:spLocks noGrp="1"/>
          </p:cNvSpPr>
          <p:nvPr>
            <p:ph type="title" idx="4294967295"/>
          </p:nvPr>
        </p:nvSpPr>
        <p:spPr>
          <a:xfrm>
            <a:off x="993150" y="719675"/>
            <a:ext cx="9750600" cy="18471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Main Technical Issues</a:t>
            </a:r>
            <a:endParaRPr sz="6000">
              <a:solidFill>
                <a:srgbClr val="FFFFFF"/>
              </a:solidFill>
            </a:endParaRPr>
          </a:p>
          <a:p>
            <a:pPr marL="12700" lvl="0" indent="0" algn="l" rtl="0">
              <a:lnSpc>
                <a:spcPct val="100000"/>
              </a:lnSpc>
              <a:spcBef>
                <a:spcPts val="0"/>
              </a:spcBef>
              <a:spcAft>
                <a:spcPts val="0"/>
              </a:spcAft>
              <a:buNone/>
            </a:pPr>
            <a:endParaRPr sz="6000">
              <a:solidFill>
                <a:srgbClr val="FFFFFF"/>
              </a:solidFill>
            </a:endParaRPr>
          </a:p>
        </p:txBody>
      </p:sp>
      <p:sp>
        <p:nvSpPr>
          <p:cNvPr id="180" name="Google Shape;180;p19"/>
          <p:cNvSpPr txBox="1">
            <a:spLocks noGrp="1"/>
          </p:cNvSpPr>
          <p:nvPr>
            <p:ph type="title" idx="4294967295"/>
          </p:nvPr>
        </p:nvSpPr>
        <p:spPr>
          <a:xfrm>
            <a:off x="1374150" y="2427775"/>
            <a:ext cx="16353600" cy="30786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A. How to classify each photo and recognize it efficiently</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B. Base on above technique, how to search photos</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C. What are the components of POI system</a:t>
            </a:r>
            <a:endParaRPr sz="4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20"/>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txBox="1">
            <a:spLocks noGrp="1"/>
          </p:cNvSpPr>
          <p:nvPr>
            <p:ph type="title" idx="4294967295"/>
          </p:nvPr>
        </p:nvSpPr>
        <p:spPr>
          <a:xfrm>
            <a:off x="993150" y="719675"/>
            <a:ext cx="16899900" cy="18471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 </a:t>
            </a:r>
            <a:r>
              <a:rPr lang="en-US" sz="4000" u="sng">
                <a:solidFill>
                  <a:schemeClr val="lt1"/>
                </a:solidFill>
              </a:rPr>
              <a:t>How to classify each photo and recognize it efficiently</a:t>
            </a:r>
            <a:endParaRPr sz="4000" u="sng">
              <a:solidFill>
                <a:schemeClr val="lt1"/>
              </a:solidFill>
            </a:endParaRPr>
          </a:p>
          <a:p>
            <a:pPr marL="12700" lvl="0" indent="0" algn="l" rtl="0">
              <a:lnSpc>
                <a:spcPct val="100000"/>
              </a:lnSpc>
              <a:spcBef>
                <a:spcPts val="0"/>
              </a:spcBef>
              <a:spcAft>
                <a:spcPts val="0"/>
              </a:spcAft>
              <a:buNone/>
            </a:pPr>
            <a:endParaRPr sz="6000">
              <a:solidFill>
                <a:srgbClr val="FFFFFF"/>
              </a:solidFill>
            </a:endParaRPr>
          </a:p>
        </p:txBody>
      </p:sp>
      <p:sp>
        <p:nvSpPr>
          <p:cNvPr id="187" name="Google Shape;187;p20"/>
          <p:cNvSpPr txBox="1">
            <a:spLocks noGrp="1"/>
          </p:cNvSpPr>
          <p:nvPr>
            <p:ph type="title" idx="4294967295"/>
          </p:nvPr>
        </p:nvSpPr>
        <p:spPr>
          <a:xfrm>
            <a:off x="1221750" y="2351575"/>
            <a:ext cx="16810200" cy="55413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1. Manually tagging? AI analysis?</a:t>
            </a:r>
            <a:endParaRPr sz="4000">
              <a:solidFill>
                <a:srgbClr val="FFFFFF"/>
              </a:solidFill>
            </a:endParaRPr>
          </a:p>
          <a:p>
            <a:pPr marL="12700" lvl="0" indent="444500" algn="l" rtl="0">
              <a:lnSpc>
                <a:spcPct val="100000"/>
              </a:lnSpc>
              <a:spcBef>
                <a:spcPts val="0"/>
              </a:spcBef>
              <a:spcAft>
                <a:spcPts val="0"/>
              </a:spcAft>
              <a:buNone/>
            </a:pPr>
            <a:r>
              <a:rPr lang="en-US" sz="4000">
                <a:solidFill>
                  <a:srgbClr val="FFFFFF"/>
                </a:solidFill>
              </a:rPr>
              <a:t> - Both</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2. If we use AI, how to cope with precision problem?</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sorting by confidence rating for users to choose</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3. What items should we store for each photo to make it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user-friendly?</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photo tags &amp; Cloud Vision</a:t>
            </a:r>
            <a:endParaRPr sz="4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sp>
        <p:nvSpPr>
          <p:cNvPr id="192" name="Google Shape;192;p21"/>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txBox="1">
            <a:spLocks noGrp="1"/>
          </p:cNvSpPr>
          <p:nvPr>
            <p:ph type="title" idx="4294967295"/>
          </p:nvPr>
        </p:nvSpPr>
        <p:spPr>
          <a:xfrm>
            <a:off x="993150" y="719675"/>
            <a:ext cx="16810200" cy="18471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a:t>
            </a:r>
            <a:r>
              <a:rPr lang="en-US" sz="6000">
                <a:solidFill>
                  <a:schemeClr val="lt1"/>
                </a:solidFill>
              </a:rPr>
              <a:t>. </a:t>
            </a:r>
            <a:r>
              <a:rPr lang="en-US" sz="4000" u="sng">
                <a:solidFill>
                  <a:schemeClr val="lt1"/>
                </a:solidFill>
              </a:rPr>
              <a:t>How to classify each photo and recognize it efficiently</a:t>
            </a:r>
            <a:endParaRPr sz="4000" u="sng">
              <a:solidFill>
                <a:schemeClr val="lt1"/>
              </a:solidFill>
            </a:endParaRPr>
          </a:p>
          <a:p>
            <a:pPr marL="12700" lvl="0" indent="0" algn="l" rtl="0">
              <a:lnSpc>
                <a:spcPct val="100000"/>
              </a:lnSpc>
              <a:spcBef>
                <a:spcPts val="0"/>
              </a:spcBef>
              <a:spcAft>
                <a:spcPts val="0"/>
              </a:spcAft>
              <a:buNone/>
            </a:pPr>
            <a:endParaRPr sz="6000">
              <a:solidFill>
                <a:srgbClr val="FFFFFF"/>
              </a:solidFill>
            </a:endParaRPr>
          </a:p>
        </p:txBody>
      </p:sp>
      <p:sp>
        <p:nvSpPr>
          <p:cNvPr id="194" name="Google Shape;194;p21"/>
          <p:cNvSpPr txBox="1">
            <a:spLocks noGrp="1"/>
          </p:cNvSpPr>
          <p:nvPr>
            <p:ph type="title" idx="4294967295"/>
          </p:nvPr>
        </p:nvSpPr>
        <p:spPr>
          <a:xfrm>
            <a:off x="1221750" y="2351575"/>
            <a:ext cx="16810200" cy="36942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4. How to transfer data from the mobile APP to the database?</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a:t>
            </a:r>
            <a:r>
              <a:rPr lang="en-US" sz="4000">
                <a:solidFill>
                  <a:schemeClr val="lt1"/>
                </a:solidFill>
              </a:rPr>
              <a:t>HFS server for photo &amp; </a:t>
            </a:r>
            <a:r>
              <a:rPr lang="en-US" sz="4000">
                <a:solidFill>
                  <a:srgbClr val="FFFFFF"/>
                </a:solidFill>
              </a:rPr>
              <a:t>Node.js API for photo tags</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5. Android &amp; iOS have many versions, which version should we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choose?</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Android 4.0 and iOS 13 or above could cover 98% users</a:t>
            </a:r>
            <a:endParaRPr sz="4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2"/>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txBox="1">
            <a:spLocks noGrp="1"/>
          </p:cNvSpPr>
          <p:nvPr>
            <p:ph type="title" idx="4294967295"/>
          </p:nvPr>
        </p:nvSpPr>
        <p:spPr>
          <a:xfrm>
            <a:off x="993150" y="719675"/>
            <a:ext cx="142230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B. </a:t>
            </a:r>
            <a:r>
              <a:rPr lang="en-US" sz="4000" u="sng">
                <a:solidFill>
                  <a:schemeClr val="lt1"/>
                </a:solidFill>
              </a:rPr>
              <a:t>Base on above technique, how to search photos</a:t>
            </a:r>
            <a:endParaRPr sz="4000" u="sng">
              <a:solidFill>
                <a:srgbClr val="FFFFFF"/>
              </a:solidFill>
            </a:endParaRPr>
          </a:p>
        </p:txBody>
      </p:sp>
      <p:sp>
        <p:nvSpPr>
          <p:cNvPr id="201" name="Google Shape;201;p22"/>
          <p:cNvSpPr txBox="1">
            <a:spLocks noGrp="1"/>
          </p:cNvSpPr>
          <p:nvPr>
            <p:ph type="title" idx="4294967295"/>
          </p:nvPr>
        </p:nvSpPr>
        <p:spPr>
          <a:xfrm>
            <a:off x="1221750" y="2351575"/>
            <a:ext cx="16810200" cy="61569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1. Search by image? Search by keywords?</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keyword</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2. What scope should we provide to users for searching photos? </a:t>
            </a:r>
            <a:endParaRPr sz="4000">
              <a:solidFill>
                <a:srgbClr val="FFFFFF"/>
              </a:solidFill>
            </a:endParaRPr>
          </a:p>
          <a:p>
            <a:pPr marL="0" lvl="0" indent="0" algn="l" rtl="0">
              <a:lnSpc>
                <a:spcPct val="100000"/>
              </a:lnSpc>
              <a:spcBef>
                <a:spcPts val="0"/>
              </a:spcBef>
              <a:spcAft>
                <a:spcPts val="0"/>
              </a:spcAft>
              <a:buNone/>
            </a:pPr>
            <a:r>
              <a:rPr lang="en-US" sz="4000">
                <a:solidFill>
                  <a:srgbClr val="FFFFFF"/>
                </a:solidFill>
              </a:rPr>
              <a:t>    - title, date, keyword, description, reference, contributor,         </a:t>
            </a:r>
            <a:endParaRPr sz="4000">
              <a:solidFill>
                <a:srgbClr val="FFFFFF"/>
              </a:solidFill>
            </a:endParaRPr>
          </a:p>
          <a:p>
            <a:pPr marL="457200" lvl="0" indent="0" algn="l" rtl="0">
              <a:lnSpc>
                <a:spcPct val="100000"/>
              </a:lnSpc>
              <a:spcBef>
                <a:spcPts val="0"/>
              </a:spcBef>
              <a:spcAft>
                <a:spcPts val="0"/>
              </a:spcAft>
              <a:buNone/>
            </a:pPr>
            <a:r>
              <a:rPr lang="en-US" sz="4000">
                <a:solidFill>
                  <a:srgbClr val="FFFFFF"/>
                </a:solidFill>
              </a:rPr>
              <a:t>   category, priority, label, landmark</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3. If users search photos by keywords, it may hard to exactly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match data in database.</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use fuzzy search</a:t>
            </a:r>
            <a:endParaRPr sz="4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23"/>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title" idx="4294967295"/>
          </p:nvPr>
        </p:nvSpPr>
        <p:spPr>
          <a:xfrm>
            <a:off x="993150" y="719675"/>
            <a:ext cx="14406600" cy="18471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B. </a:t>
            </a:r>
            <a:r>
              <a:rPr lang="en-US" sz="4000" u="sng">
                <a:solidFill>
                  <a:schemeClr val="lt1"/>
                </a:solidFill>
              </a:rPr>
              <a:t>Base on above technique, how to search photos</a:t>
            </a:r>
            <a:endParaRPr sz="4000" u="sng">
              <a:solidFill>
                <a:schemeClr val="lt1"/>
              </a:solidFill>
            </a:endParaRPr>
          </a:p>
          <a:p>
            <a:pPr marL="12700" lvl="0" indent="0" algn="l" rtl="0">
              <a:lnSpc>
                <a:spcPct val="100000"/>
              </a:lnSpc>
              <a:spcBef>
                <a:spcPts val="0"/>
              </a:spcBef>
              <a:spcAft>
                <a:spcPts val="0"/>
              </a:spcAft>
              <a:buNone/>
            </a:pPr>
            <a:endParaRPr sz="6000">
              <a:solidFill>
                <a:srgbClr val="FFFFFF"/>
              </a:solidFill>
            </a:endParaRPr>
          </a:p>
        </p:txBody>
      </p:sp>
      <p:sp>
        <p:nvSpPr>
          <p:cNvPr id="208" name="Google Shape;208;p23"/>
          <p:cNvSpPr txBox="1">
            <a:spLocks noGrp="1"/>
          </p:cNvSpPr>
          <p:nvPr>
            <p:ph type="title" idx="4294967295"/>
          </p:nvPr>
        </p:nvSpPr>
        <p:spPr>
          <a:xfrm>
            <a:off x="1221750" y="2351575"/>
            <a:ext cx="16810200" cy="49257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4. It will have conflicts when there are multiple users use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searching system.</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login subsystem</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5. The labels generated by google cloud vision is up to tens of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thousands, it</a:t>
            </a:r>
            <a:r>
              <a:rPr lang="en-US" sz="4000">
                <a:solidFill>
                  <a:srgbClr val="FFFFFF"/>
                </a:solidFill>
                <a:latin typeface="Arial"/>
                <a:ea typeface="Arial"/>
                <a:cs typeface="Arial"/>
                <a:sym typeface="Arial"/>
              </a:rPr>
              <a:t>’</a:t>
            </a:r>
            <a:r>
              <a:rPr lang="en-US" sz="4000">
                <a:solidFill>
                  <a:srgbClr val="FFFFFF"/>
                </a:solidFill>
              </a:rPr>
              <a:t>s hard for users to remember what labels they </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have chosen.</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compare prefix, recommend similar labels</a:t>
            </a:r>
            <a:endParaRPr sz="4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12"/>
        <p:cNvGrpSpPr/>
        <p:nvPr/>
      </p:nvGrpSpPr>
      <p:grpSpPr>
        <a:xfrm>
          <a:off x="0" y="0"/>
          <a:ext cx="0" cy="0"/>
          <a:chOff x="0" y="0"/>
          <a:chExt cx="0" cy="0"/>
        </a:xfrm>
      </p:grpSpPr>
      <p:sp>
        <p:nvSpPr>
          <p:cNvPr id="213" name="Google Shape;213;p24"/>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txBox="1">
            <a:spLocks noGrp="1"/>
          </p:cNvSpPr>
          <p:nvPr>
            <p:ph type="title" idx="4294967295"/>
          </p:nvPr>
        </p:nvSpPr>
        <p:spPr>
          <a:xfrm>
            <a:off x="993150" y="719675"/>
            <a:ext cx="16085700" cy="18471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C. </a:t>
            </a:r>
            <a:r>
              <a:rPr lang="en-US" sz="4000" u="sng">
                <a:solidFill>
                  <a:schemeClr val="lt1"/>
                </a:solidFill>
              </a:rPr>
              <a:t>What are the components of POI system</a:t>
            </a:r>
            <a:endParaRPr sz="4000" u="sng">
              <a:solidFill>
                <a:schemeClr val="lt1"/>
              </a:solidFill>
            </a:endParaRPr>
          </a:p>
          <a:p>
            <a:pPr marL="12700" lvl="0" indent="0" algn="l" rtl="0">
              <a:lnSpc>
                <a:spcPct val="100000"/>
              </a:lnSpc>
              <a:spcBef>
                <a:spcPts val="0"/>
              </a:spcBef>
              <a:spcAft>
                <a:spcPts val="0"/>
              </a:spcAft>
              <a:buNone/>
            </a:pPr>
            <a:endParaRPr sz="6000">
              <a:solidFill>
                <a:srgbClr val="FFFFFF"/>
              </a:solidFill>
            </a:endParaRPr>
          </a:p>
        </p:txBody>
      </p:sp>
      <p:sp>
        <p:nvSpPr>
          <p:cNvPr id="215" name="Google Shape;215;p24"/>
          <p:cNvSpPr txBox="1">
            <a:spLocks noGrp="1"/>
          </p:cNvSpPr>
          <p:nvPr>
            <p:ph type="title" idx="4294967295"/>
          </p:nvPr>
        </p:nvSpPr>
        <p:spPr>
          <a:xfrm>
            <a:off x="1221750" y="2351575"/>
            <a:ext cx="16810200" cy="30786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4000">
                <a:solidFill>
                  <a:srgbClr val="FFFFFF"/>
                </a:solidFill>
              </a:rPr>
              <a:t>1. What content contained in POIs?</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title, description, category, contributor</a:t>
            </a:r>
            <a:endParaRPr sz="4000">
              <a:solidFill>
                <a:srgbClr val="FFFFFF"/>
              </a:solidFill>
            </a:endParaRPr>
          </a:p>
          <a:p>
            <a:pPr marL="12700" lvl="0" indent="0" algn="l" rtl="0">
              <a:lnSpc>
                <a:spcPct val="100000"/>
              </a:lnSpc>
              <a:spcBef>
                <a:spcPts val="0"/>
              </a:spcBef>
              <a:spcAft>
                <a:spcPts val="0"/>
              </a:spcAft>
              <a:buNone/>
            </a:pP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2. How to make user view existing POIs suitably?</a:t>
            </a:r>
            <a:endParaRPr sz="4000">
              <a:solidFill>
                <a:srgbClr val="FFFFFF"/>
              </a:solidFill>
            </a:endParaRPr>
          </a:p>
          <a:p>
            <a:pPr marL="12700" lvl="0" indent="0" algn="l" rtl="0">
              <a:lnSpc>
                <a:spcPct val="100000"/>
              </a:lnSpc>
              <a:spcBef>
                <a:spcPts val="0"/>
              </a:spcBef>
              <a:spcAft>
                <a:spcPts val="0"/>
              </a:spcAft>
              <a:buNone/>
            </a:pPr>
            <a:r>
              <a:rPr lang="en-US" sz="4000">
                <a:solidFill>
                  <a:srgbClr val="FFFFFF"/>
                </a:solidFill>
              </a:rPr>
              <a:t>    - POI list as home page</a:t>
            </a:r>
            <a:endParaRPr sz="40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25"/>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txBox="1"/>
          <p:nvPr/>
        </p:nvSpPr>
        <p:spPr>
          <a:xfrm>
            <a:off x="9238003" y="2555275"/>
            <a:ext cx="9172200" cy="54180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System</a:t>
            </a:r>
            <a:endParaRPr sz="8800">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Development</a:t>
            </a:r>
            <a:endParaRPr sz="8800">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and</a:t>
            </a:r>
            <a:endParaRPr sz="8800">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Implementation</a:t>
            </a:r>
            <a:endParaRPr sz="8800">
              <a:solidFill>
                <a:srgbClr val="FFFFFF"/>
              </a:solidFill>
              <a:latin typeface="Microsoft YaHei"/>
              <a:ea typeface="Microsoft YaHei"/>
              <a:cs typeface="Microsoft YaHei"/>
              <a:sym typeface="Microsoft YaHei"/>
            </a:endParaRPr>
          </a:p>
        </p:txBody>
      </p:sp>
      <p:pic>
        <p:nvPicPr>
          <p:cNvPr id="222" name="Google Shape;222;p25"/>
          <p:cNvPicPr preferRelativeResize="0"/>
          <p:nvPr/>
        </p:nvPicPr>
        <p:blipFill>
          <a:blip r:embed="rId3">
            <a:alphaModFix/>
          </a:blip>
          <a:stretch>
            <a:fillRect/>
          </a:stretch>
        </p:blipFill>
        <p:spPr>
          <a:xfrm>
            <a:off x="751600" y="1514175"/>
            <a:ext cx="7804575" cy="780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FFE"/>
        </a:solidFill>
        <a:effectLst/>
      </p:bgPr>
    </p:bg>
    <p:spTree>
      <p:nvGrpSpPr>
        <p:cNvPr id="1" name="Shape 226"/>
        <p:cNvGrpSpPr/>
        <p:nvPr/>
      </p:nvGrpSpPr>
      <p:grpSpPr>
        <a:xfrm>
          <a:off x="0" y="0"/>
          <a:ext cx="0" cy="0"/>
          <a:chOff x="0" y="0"/>
          <a:chExt cx="0" cy="0"/>
        </a:xfrm>
      </p:grpSpPr>
      <p:sp>
        <p:nvSpPr>
          <p:cNvPr id="227" name="Google Shape;227;p26"/>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0" b="1">
              <a:solidFill>
                <a:srgbClr val="2E765E"/>
              </a:solidFill>
              <a:latin typeface="Open Sans"/>
              <a:ea typeface="Open Sans"/>
              <a:cs typeface="Open Sans"/>
              <a:sym typeface="Open Sans"/>
            </a:endParaRPr>
          </a:p>
        </p:txBody>
      </p:sp>
      <p:sp>
        <p:nvSpPr>
          <p:cNvPr id="228" name="Google Shape;228;p26"/>
          <p:cNvSpPr txBox="1"/>
          <p:nvPr/>
        </p:nvSpPr>
        <p:spPr>
          <a:xfrm>
            <a:off x="1828800" y="2200075"/>
            <a:ext cx="3518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chemeClr val="lt1"/>
                </a:solidFill>
                <a:latin typeface="Open Sans"/>
                <a:ea typeface="Open Sans"/>
                <a:cs typeface="Open Sans"/>
                <a:sym typeface="Open Sans"/>
              </a:rPr>
              <a:t>Website</a:t>
            </a:r>
            <a:endParaRPr sz="6000" b="1">
              <a:solidFill>
                <a:schemeClr val="lt1"/>
              </a:solidFill>
              <a:latin typeface="Open Sans"/>
              <a:ea typeface="Open Sans"/>
              <a:cs typeface="Open Sans"/>
              <a:sym typeface="Open Sans"/>
            </a:endParaRPr>
          </a:p>
        </p:txBody>
      </p:sp>
      <p:sp>
        <p:nvSpPr>
          <p:cNvPr id="229" name="Google Shape;229;p26"/>
          <p:cNvSpPr txBox="1"/>
          <p:nvPr/>
        </p:nvSpPr>
        <p:spPr>
          <a:xfrm>
            <a:off x="10515600" y="2203704"/>
            <a:ext cx="3518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a:solidFill>
                  <a:schemeClr val="lt1"/>
                </a:solidFill>
                <a:latin typeface="Open Sans"/>
                <a:ea typeface="Open Sans"/>
                <a:cs typeface="Open Sans"/>
                <a:sym typeface="Open Sans"/>
              </a:rPr>
              <a:t>APP</a:t>
            </a:r>
            <a:endParaRPr sz="6000" b="1">
              <a:solidFill>
                <a:schemeClr val="lt1"/>
              </a:solidFill>
              <a:latin typeface="Open Sans"/>
              <a:ea typeface="Open Sans"/>
              <a:cs typeface="Open Sans"/>
              <a:sym typeface="Open Sans"/>
            </a:endParaRPr>
          </a:p>
        </p:txBody>
      </p:sp>
      <p:sp>
        <p:nvSpPr>
          <p:cNvPr id="230" name="Google Shape;230;p26"/>
          <p:cNvSpPr/>
          <p:nvPr/>
        </p:nvSpPr>
        <p:spPr>
          <a:xfrm>
            <a:off x="1965960" y="3474720"/>
            <a:ext cx="1234500" cy="18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10652760" y="3474720"/>
            <a:ext cx="1234500" cy="18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p:nvPr/>
        </p:nvSpPr>
        <p:spPr>
          <a:xfrm>
            <a:off x="1828795" y="4220025"/>
            <a:ext cx="6062100" cy="2924400"/>
          </a:xfrm>
          <a:prstGeom prst="rect">
            <a:avLst/>
          </a:prstGeom>
          <a:noFill/>
          <a:ln>
            <a:noFill/>
          </a:ln>
        </p:spPr>
        <p:txBody>
          <a:bodyPr spcFirstLastPara="1" wrap="square" lIns="91425" tIns="91425" rIns="91425" bIns="91425" anchor="t" anchorCtr="0">
            <a:spAutoFit/>
          </a:bodyPr>
          <a:lstStyle/>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Search Photo</a:t>
            </a:r>
            <a:endParaRPr sz="4000">
              <a:solidFill>
                <a:schemeClr val="lt1"/>
              </a:solidFill>
              <a:latin typeface="Calibri"/>
              <a:ea typeface="Calibri"/>
              <a:cs typeface="Calibri"/>
              <a:sym typeface="Calibri"/>
            </a:endParaRPr>
          </a:p>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Create POIs (Authoring)</a:t>
            </a:r>
            <a:endParaRPr sz="4000">
              <a:solidFill>
                <a:schemeClr val="lt1"/>
              </a:solidFill>
              <a:latin typeface="Calibri"/>
              <a:ea typeface="Calibri"/>
              <a:cs typeface="Calibri"/>
              <a:sym typeface="Calibri"/>
            </a:endParaRPr>
          </a:p>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View Existing POIs List &amp; Content</a:t>
            </a:r>
            <a:endParaRPr sz="4000">
              <a:solidFill>
                <a:schemeClr val="lt1"/>
              </a:solidFill>
              <a:latin typeface="Calibri"/>
              <a:ea typeface="Calibri"/>
              <a:cs typeface="Calibri"/>
              <a:sym typeface="Calibri"/>
            </a:endParaRPr>
          </a:p>
        </p:txBody>
      </p:sp>
      <p:sp>
        <p:nvSpPr>
          <p:cNvPr id="233" name="Google Shape;233;p26"/>
          <p:cNvSpPr txBox="1"/>
          <p:nvPr/>
        </p:nvSpPr>
        <p:spPr>
          <a:xfrm>
            <a:off x="10515600" y="4224528"/>
            <a:ext cx="6062100" cy="3632700"/>
          </a:xfrm>
          <a:prstGeom prst="rect">
            <a:avLst/>
          </a:prstGeom>
          <a:noFill/>
          <a:ln>
            <a:noFill/>
          </a:ln>
        </p:spPr>
        <p:txBody>
          <a:bodyPr spcFirstLastPara="1" wrap="square" lIns="91425" tIns="91425" rIns="91425" bIns="91425" anchor="t" anchorCtr="0">
            <a:spAutoFit/>
          </a:bodyPr>
          <a:lstStyle/>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Take Photo or choose photo from phone</a:t>
            </a:r>
            <a:endParaRPr sz="4000">
              <a:solidFill>
                <a:schemeClr val="lt1"/>
              </a:solidFill>
              <a:latin typeface="Calibri"/>
              <a:ea typeface="Calibri"/>
              <a:cs typeface="Calibri"/>
              <a:sym typeface="Calibri"/>
            </a:endParaRPr>
          </a:p>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Use Some Techniques To Label Photo</a:t>
            </a:r>
            <a:endParaRPr sz="4000">
              <a:solidFill>
                <a:schemeClr val="lt1"/>
              </a:solidFill>
              <a:latin typeface="Calibri"/>
              <a:ea typeface="Calibri"/>
              <a:cs typeface="Calibri"/>
              <a:sym typeface="Calibri"/>
            </a:endParaRPr>
          </a:p>
          <a:p>
            <a:pPr marL="457200" lvl="0" indent="-482600" algn="l" rtl="0">
              <a:lnSpc>
                <a:spcPct val="115000"/>
              </a:lnSpc>
              <a:spcBef>
                <a:spcPts val="0"/>
              </a:spcBef>
              <a:spcAft>
                <a:spcPts val="0"/>
              </a:spcAft>
              <a:buClr>
                <a:schemeClr val="lt1"/>
              </a:buClr>
              <a:buSzPts val="4000"/>
              <a:buFont typeface="Calibri"/>
              <a:buChar char="●"/>
            </a:pPr>
            <a:r>
              <a:rPr lang="en-US" sz="4000">
                <a:solidFill>
                  <a:schemeClr val="lt1"/>
                </a:solidFill>
                <a:latin typeface="Calibri"/>
                <a:ea typeface="Calibri"/>
                <a:cs typeface="Calibri"/>
                <a:sym typeface="Calibri"/>
              </a:rPr>
              <a:t>Upload Photo &amp; Labels</a:t>
            </a:r>
            <a:endParaRPr sz="40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9"/>
          <p:cNvSpPr/>
          <p:nvPr/>
        </p:nvSpPr>
        <p:spPr>
          <a:xfrm>
            <a:off x="0" y="-6849"/>
            <a:ext cx="18396585" cy="10293668"/>
          </a:xfrm>
          <a:custGeom>
            <a:avLst/>
            <a:gdLst/>
            <a:ahLst/>
            <a:cxnLst/>
            <a:rect l="l" t="t" r="r" b="b"/>
            <a:pathLst>
              <a:path w="13258800" h="8153400" extrusionOk="0">
                <a:moveTo>
                  <a:pt x="0" y="8153400"/>
                </a:moveTo>
                <a:lnTo>
                  <a:pt x="13258800" y="8153400"/>
                </a:lnTo>
                <a:lnTo>
                  <a:pt x="13258800" y="0"/>
                </a:lnTo>
                <a:lnTo>
                  <a:pt x="0" y="0"/>
                </a:lnTo>
                <a:lnTo>
                  <a:pt x="0" y="8153400"/>
                </a:lnTo>
                <a:close/>
              </a:path>
            </a:pathLst>
          </a:custGeom>
          <a:solidFill>
            <a:srgbClr val="8CAC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8" name="Google Shape;68;p9"/>
          <p:cNvSpPr txBox="1"/>
          <p:nvPr/>
        </p:nvSpPr>
        <p:spPr>
          <a:xfrm>
            <a:off x="3645153" y="2081512"/>
            <a:ext cx="3559810" cy="78803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6000" b="1">
                <a:solidFill>
                  <a:srgbClr val="FFFFFF"/>
                </a:solidFill>
                <a:latin typeface="Microsoft YaHei"/>
                <a:ea typeface="Microsoft YaHei"/>
                <a:cs typeface="Microsoft YaHei"/>
                <a:sym typeface="Microsoft YaHei"/>
              </a:rPr>
              <a:t>OUTLINE</a:t>
            </a:r>
            <a:endParaRPr sz="6000">
              <a:latin typeface="Microsoft YaHei"/>
              <a:ea typeface="Microsoft YaHei"/>
              <a:cs typeface="Microsoft YaHei"/>
              <a:sym typeface="Microsoft YaHei"/>
            </a:endParaRPr>
          </a:p>
        </p:txBody>
      </p:sp>
      <p:sp>
        <p:nvSpPr>
          <p:cNvPr id="69" name="Google Shape;69;p9"/>
          <p:cNvSpPr txBox="1"/>
          <p:nvPr/>
        </p:nvSpPr>
        <p:spPr>
          <a:xfrm>
            <a:off x="3645150" y="3258900"/>
            <a:ext cx="9199200" cy="4186800"/>
          </a:xfrm>
          <a:prstGeom prst="rect">
            <a:avLst/>
          </a:prstGeom>
          <a:noFill/>
          <a:ln>
            <a:noFill/>
          </a:ln>
        </p:spPr>
        <p:txBody>
          <a:bodyPr spcFirstLastPara="1" wrap="square" lIns="0" tIns="0" rIns="0" bIns="0" anchor="t" anchorCtr="0">
            <a:spAutoFit/>
          </a:bodyPr>
          <a:lstStyle/>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Introduction</a:t>
            </a:r>
            <a:endParaRPr sz="3200" b="1">
              <a:solidFill>
                <a:schemeClr val="lt1"/>
              </a:solidFill>
              <a:latin typeface="Microsoft YaHei"/>
              <a:ea typeface="Microsoft YaHei"/>
              <a:cs typeface="Microsoft YaHei"/>
              <a:sym typeface="Microsoft YaHei"/>
            </a:endParaRPr>
          </a:p>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Architecture</a:t>
            </a:r>
            <a:endParaRPr sz="3200" b="1">
              <a:solidFill>
                <a:schemeClr val="lt1"/>
              </a:solidFill>
              <a:latin typeface="Microsoft YaHei"/>
              <a:ea typeface="Microsoft YaHei"/>
              <a:cs typeface="Microsoft YaHei"/>
              <a:sym typeface="Microsoft YaHei"/>
            </a:endParaRPr>
          </a:p>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Main Technical Issues</a:t>
            </a:r>
            <a:endParaRPr sz="3200" b="1">
              <a:solidFill>
                <a:schemeClr val="lt1"/>
              </a:solidFill>
              <a:latin typeface="Microsoft YaHei"/>
              <a:ea typeface="Microsoft YaHei"/>
              <a:cs typeface="Microsoft YaHei"/>
              <a:sym typeface="Microsoft YaHei"/>
            </a:endParaRPr>
          </a:p>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System Development and Implementation</a:t>
            </a:r>
            <a:endParaRPr sz="3200" b="1">
              <a:solidFill>
                <a:schemeClr val="lt1"/>
              </a:solidFill>
              <a:latin typeface="Microsoft YaHei"/>
              <a:ea typeface="Microsoft YaHei"/>
              <a:cs typeface="Microsoft YaHei"/>
              <a:sym typeface="Microsoft YaHei"/>
            </a:endParaRPr>
          </a:p>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Usages and Examples</a:t>
            </a:r>
            <a:endParaRPr sz="3200" b="1">
              <a:solidFill>
                <a:schemeClr val="lt1"/>
              </a:solidFill>
              <a:latin typeface="Microsoft YaHei"/>
              <a:ea typeface="Microsoft YaHei"/>
              <a:cs typeface="Microsoft YaHei"/>
              <a:sym typeface="Microsoft YaHei"/>
            </a:endParaRPr>
          </a:p>
          <a:p>
            <a:pPr marL="457200" marR="0" lvl="0" indent="-431800" algn="l" rtl="0">
              <a:lnSpc>
                <a:spcPct val="150000"/>
              </a:lnSpc>
              <a:spcBef>
                <a:spcPts val="0"/>
              </a:spcBef>
              <a:spcAft>
                <a:spcPts val="0"/>
              </a:spcAft>
              <a:buClr>
                <a:schemeClr val="lt1"/>
              </a:buClr>
              <a:buSzPts val="3200"/>
              <a:buFont typeface="Microsoft YaHei"/>
              <a:buChar char="•"/>
            </a:pPr>
            <a:r>
              <a:rPr lang="en-US" sz="3200" b="1">
                <a:solidFill>
                  <a:schemeClr val="lt1"/>
                </a:solidFill>
                <a:latin typeface="Microsoft YaHei"/>
                <a:ea typeface="Microsoft YaHei"/>
                <a:cs typeface="Microsoft YaHei"/>
                <a:sym typeface="Microsoft YaHei"/>
              </a:rPr>
              <a:t>Conclusion</a:t>
            </a:r>
            <a:endParaRPr sz="3200" b="1">
              <a:latin typeface="Microsoft YaHei"/>
              <a:ea typeface="Microsoft YaHei"/>
              <a:cs typeface="Microsoft YaHei"/>
              <a:sym typeface="Microsoft YaHei"/>
            </a:endParaRPr>
          </a:p>
        </p:txBody>
      </p:sp>
      <p:sp>
        <p:nvSpPr>
          <p:cNvPr id="70" name="Google Shape;70;p9"/>
          <p:cNvSpPr/>
          <p:nvPr/>
        </p:nvSpPr>
        <p:spPr>
          <a:xfrm>
            <a:off x="13639800" y="3614928"/>
            <a:ext cx="3135000" cy="6268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1" name="Google Shape;71;p9"/>
          <p:cNvPicPr preferRelativeResize="0"/>
          <p:nvPr/>
        </p:nvPicPr>
        <p:blipFill rotWithShape="1">
          <a:blip r:embed="rId4">
            <a:alphaModFix/>
          </a:blip>
          <a:srcRect b="16135"/>
          <a:stretch/>
        </p:blipFill>
        <p:spPr>
          <a:xfrm>
            <a:off x="13774625" y="4234400"/>
            <a:ext cx="2865325" cy="49404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Google Shape;238;p27"/>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Website </a:t>
            </a:r>
            <a:r>
              <a:rPr lang="en-US">
                <a:solidFill>
                  <a:srgbClr val="FFFFFF"/>
                </a:solidFill>
              </a:rPr>
              <a:t>- POI List</a:t>
            </a:r>
            <a:endParaRPr/>
          </a:p>
        </p:txBody>
      </p:sp>
      <p:sp>
        <p:nvSpPr>
          <p:cNvPr id="240" name="Google Shape;240;p27"/>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41" name="Google Shape;241;p27"/>
          <p:cNvPicPr preferRelativeResize="0"/>
          <p:nvPr/>
        </p:nvPicPr>
        <p:blipFill>
          <a:blip r:embed="rId3">
            <a:alphaModFix/>
          </a:blip>
          <a:stretch>
            <a:fillRect/>
          </a:stretch>
        </p:blipFill>
        <p:spPr>
          <a:xfrm>
            <a:off x="818274" y="1764561"/>
            <a:ext cx="16651450" cy="810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sp>
        <p:nvSpPr>
          <p:cNvPr id="246" name="Google Shape;246;p28"/>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Website </a:t>
            </a:r>
            <a:r>
              <a:rPr lang="en-US">
                <a:solidFill>
                  <a:srgbClr val="FFFFFF"/>
                </a:solidFill>
              </a:rPr>
              <a:t>- POI Content</a:t>
            </a:r>
            <a:endParaRPr/>
          </a:p>
        </p:txBody>
      </p:sp>
      <p:sp>
        <p:nvSpPr>
          <p:cNvPr id="248" name="Google Shape;248;p28"/>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49" name="Google Shape;249;p28"/>
          <p:cNvPicPr preferRelativeResize="0"/>
          <p:nvPr/>
        </p:nvPicPr>
        <p:blipFill>
          <a:blip r:embed="rId3">
            <a:alphaModFix/>
          </a:blip>
          <a:stretch>
            <a:fillRect/>
          </a:stretch>
        </p:blipFill>
        <p:spPr>
          <a:xfrm>
            <a:off x="813816" y="1764792"/>
            <a:ext cx="16651225" cy="81015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29"/>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txBox="1">
            <a:spLocks noGrp="1"/>
          </p:cNvSpPr>
          <p:nvPr>
            <p:ph type="title" idx="4294967295"/>
          </p:nvPr>
        </p:nvSpPr>
        <p:spPr>
          <a:xfrm>
            <a:off x="993150" y="719675"/>
            <a:ext cx="73650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Website </a:t>
            </a:r>
            <a:r>
              <a:rPr lang="en-US">
                <a:solidFill>
                  <a:srgbClr val="FFFFFF"/>
                </a:solidFill>
              </a:rPr>
              <a:t>- POI Authoring</a:t>
            </a:r>
            <a:endParaRPr/>
          </a:p>
        </p:txBody>
      </p:sp>
      <p:sp>
        <p:nvSpPr>
          <p:cNvPr id="256" name="Google Shape;256;p29"/>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57" name="Google Shape;257;p29"/>
          <p:cNvPicPr preferRelativeResize="0"/>
          <p:nvPr/>
        </p:nvPicPr>
        <p:blipFill>
          <a:blip r:embed="rId3">
            <a:alphaModFix/>
          </a:blip>
          <a:stretch>
            <a:fillRect/>
          </a:stretch>
        </p:blipFill>
        <p:spPr>
          <a:xfrm>
            <a:off x="813816" y="1764792"/>
            <a:ext cx="16651224" cy="81015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30"/>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Website </a:t>
            </a:r>
            <a:r>
              <a:rPr lang="en-US">
                <a:solidFill>
                  <a:srgbClr val="FFFFFF"/>
                </a:solidFill>
              </a:rPr>
              <a:t>- Search</a:t>
            </a:r>
            <a:endParaRPr/>
          </a:p>
        </p:txBody>
      </p:sp>
      <p:sp>
        <p:nvSpPr>
          <p:cNvPr id="264" name="Google Shape;264;p30"/>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65" name="Google Shape;265;p30"/>
          <p:cNvPicPr preferRelativeResize="0"/>
          <p:nvPr/>
        </p:nvPicPr>
        <p:blipFill>
          <a:blip r:embed="rId3">
            <a:alphaModFix/>
          </a:blip>
          <a:stretch>
            <a:fillRect/>
          </a:stretch>
        </p:blipFill>
        <p:spPr>
          <a:xfrm>
            <a:off x="813816" y="1764792"/>
            <a:ext cx="16651225" cy="81015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9"/>
        <p:cNvGrpSpPr/>
        <p:nvPr/>
      </p:nvGrpSpPr>
      <p:grpSpPr>
        <a:xfrm>
          <a:off x="0" y="0"/>
          <a:ext cx="0" cy="0"/>
          <a:chOff x="0" y="0"/>
          <a:chExt cx="0" cy="0"/>
        </a:xfrm>
      </p:grpSpPr>
      <p:sp>
        <p:nvSpPr>
          <p:cNvPr id="270" name="Google Shape;270;p31"/>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APP</a:t>
            </a:r>
            <a:r>
              <a:rPr lang="en-US" sz="6000">
                <a:solidFill>
                  <a:schemeClr val="lt1"/>
                </a:solidFill>
              </a:rPr>
              <a:t> </a:t>
            </a:r>
            <a:r>
              <a:rPr lang="en-US">
                <a:solidFill>
                  <a:schemeClr val="lt1"/>
                </a:solidFill>
              </a:rPr>
              <a:t>- Start</a:t>
            </a:r>
            <a:endParaRPr>
              <a:solidFill>
                <a:schemeClr val="lt1"/>
              </a:solidFill>
            </a:endParaRPr>
          </a:p>
        </p:txBody>
      </p:sp>
      <p:sp>
        <p:nvSpPr>
          <p:cNvPr id="272" name="Google Shape;272;p31"/>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3" name="Google Shape;273;p31"/>
          <p:cNvSpPr txBox="1"/>
          <p:nvPr/>
        </p:nvSpPr>
        <p:spPr>
          <a:xfrm>
            <a:off x="1757599" y="5595800"/>
            <a:ext cx="40380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Android</a:t>
            </a:r>
            <a:endParaRPr sz="3600">
              <a:latin typeface="Microsoft YaHei"/>
              <a:ea typeface="Microsoft YaHei"/>
              <a:cs typeface="Microsoft YaHei"/>
              <a:sym typeface="Microsoft YaHei"/>
            </a:endParaRPr>
          </a:p>
        </p:txBody>
      </p:sp>
      <p:sp>
        <p:nvSpPr>
          <p:cNvPr id="274" name="Google Shape;274;p31"/>
          <p:cNvSpPr txBox="1"/>
          <p:nvPr/>
        </p:nvSpPr>
        <p:spPr>
          <a:xfrm>
            <a:off x="11101046" y="5595800"/>
            <a:ext cx="13572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iOS</a:t>
            </a:r>
            <a:endParaRPr sz="3600">
              <a:latin typeface="Microsoft YaHei"/>
              <a:ea typeface="Microsoft YaHei"/>
              <a:cs typeface="Microsoft YaHei"/>
              <a:sym typeface="Microsoft YaHei"/>
            </a:endParaRPr>
          </a:p>
        </p:txBody>
      </p:sp>
      <p:pic>
        <p:nvPicPr>
          <p:cNvPr id="275" name="Google Shape;275;p31"/>
          <p:cNvPicPr preferRelativeResize="0"/>
          <p:nvPr/>
        </p:nvPicPr>
        <p:blipFill rotWithShape="1">
          <a:blip r:embed="rId3">
            <a:alphaModFix/>
          </a:blip>
          <a:srcRect/>
          <a:stretch/>
        </p:blipFill>
        <p:spPr>
          <a:xfrm>
            <a:off x="5042125" y="1721735"/>
            <a:ext cx="4037950" cy="8302238"/>
          </a:xfrm>
          <a:prstGeom prst="rect">
            <a:avLst/>
          </a:prstGeom>
          <a:noFill/>
          <a:ln>
            <a:noFill/>
          </a:ln>
        </p:spPr>
      </p:pic>
      <p:pic>
        <p:nvPicPr>
          <p:cNvPr id="276" name="Google Shape;276;p31"/>
          <p:cNvPicPr preferRelativeResize="0"/>
          <p:nvPr/>
        </p:nvPicPr>
        <p:blipFill>
          <a:blip r:embed="rId4">
            <a:alphaModFix/>
          </a:blip>
          <a:stretch>
            <a:fillRect/>
          </a:stretch>
        </p:blipFill>
        <p:spPr>
          <a:xfrm>
            <a:off x="12678450" y="1721725"/>
            <a:ext cx="4041648" cy="83022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Google Shape;281;p32"/>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83" name="Google Shape;283;p32"/>
          <p:cNvPicPr preferRelativeResize="0"/>
          <p:nvPr/>
        </p:nvPicPr>
        <p:blipFill rotWithShape="1">
          <a:blip r:embed="rId3">
            <a:alphaModFix/>
          </a:blip>
          <a:srcRect/>
          <a:stretch/>
        </p:blipFill>
        <p:spPr>
          <a:xfrm>
            <a:off x="5042523" y="1721735"/>
            <a:ext cx="4037950" cy="8302238"/>
          </a:xfrm>
          <a:prstGeom prst="rect">
            <a:avLst/>
          </a:prstGeom>
          <a:noFill/>
          <a:ln>
            <a:noFill/>
          </a:ln>
        </p:spPr>
      </p:pic>
      <p:sp>
        <p:nvSpPr>
          <p:cNvPr id="284" name="Google Shape;284;p32"/>
          <p:cNvSpPr txBox="1">
            <a:spLocks noGrp="1"/>
          </p:cNvSpPr>
          <p:nvPr>
            <p:ph type="title" idx="4294967295"/>
          </p:nvPr>
        </p:nvSpPr>
        <p:spPr>
          <a:xfrm>
            <a:off x="993151" y="719675"/>
            <a:ext cx="80874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APP</a:t>
            </a:r>
            <a:r>
              <a:rPr lang="en-US" sz="6000">
                <a:solidFill>
                  <a:schemeClr val="lt1"/>
                </a:solidFill>
              </a:rPr>
              <a:t> </a:t>
            </a:r>
            <a:r>
              <a:rPr lang="en-US">
                <a:solidFill>
                  <a:schemeClr val="lt1"/>
                </a:solidFill>
              </a:rPr>
              <a:t>- Automated Adding Tags</a:t>
            </a:r>
            <a:endParaRPr>
              <a:solidFill>
                <a:schemeClr val="lt1"/>
              </a:solidFill>
            </a:endParaRPr>
          </a:p>
        </p:txBody>
      </p:sp>
      <p:sp>
        <p:nvSpPr>
          <p:cNvPr id="285" name="Google Shape;285;p32"/>
          <p:cNvSpPr txBox="1"/>
          <p:nvPr/>
        </p:nvSpPr>
        <p:spPr>
          <a:xfrm>
            <a:off x="1757599" y="5595800"/>
            <a:ext cx="40380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Android</a:t>
            </a:r>
            <a:endParaRPr sz="3600">
              <a:latin typeface="Microsoft YaHei"/>
              <a:ea typeface="Microsoft YaHei"/>
              <a:cs typeface="Microsoft YaHei"/>
              <a:sym typeface="Microsoft YaHei"/>
            </a:endParaRPr>
          </a:p>
        </p:txBody>
      </p:sp>
      <p:sp>
        <p:nvSpPr>
          <p:cNvPr id="286" name="Google Shape;286;p32"/>
          <p:cNvSpPr txBox="1"/>
          <p:nvPr/>
        </p:nvSpPr>
        <p:spPr>
          <a:xfrm>
            <a:off x="11101046" y="5595800"/>
            <a:ext cx="13572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iOS</a:t>
            </a:r>
            <a:endParaRPr sz="3600">
              <a:latin typeface="Microsoft YaHei"/>
              <a:ea typeface="Microsoft YaHei"/>
              <a:cs typeface="Microsoft YaHei"/>
              <a:sym typeface="Microsoft YaHei"/>
            </a:endParaRPr>
          </a:p>
        </p:txBody>
      </p:sp>
      <p:pic>
        <p:nvPicPr>
          <p:cNvPr id="287" name="Google Shape;287;p32"/>
          <p:cNvPicPr preferRelativeResize="0"/>
          <p:nvPr/>
        </p:nvPicPr>
        <p:blipFill>
          <a:blip r:embed="rId4">
            <a:alphaModFix/>
          </a:blip>
          <a:stretch>
            <a:fillRect/>
          </a:stretch>
        </p:blipFill>
        <p:spPr>
          <a:xfrm>
            <a:off x="12682728" y="1719072"/>
            <a:ext cx="4041648" cy="8302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2" name="Google Shape;292;p33"/>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4" name="Google Shape;294;p33"/>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APP</a:t>
            </a:r>
            <a:r>
              <a:rPr lang="en-US" sz="6000">
                <a:solidFill>
                  <a:schemeClr val="lt1"/>
                </a:solidFill>
              </a:rPr>
              <a:t> </a:t>
            </a:r>
            <a:r>
              <a:rPr lang="en-US">
                <a:solidFill>
                  <a:schemeClr val="lt1"/>
                </a:solidFill>
              </a:rPr>
              <a:t>- Google Cloud Vision</a:t>
            </a:r>
            <a:endParaRPr>
              <a:solidFill>
                <a:schemeClr val="lt1"/>
              </a:solidFill>
            </a:endParaRPr>
          </a:p>
        </p:txBody>
      </p:sp>
      <p:sp>
        <p:nvSpPr>
          <p:cNvPr id="295" name="Google Shape;295;p33"/>
          <p:cNvSpPr txBox="1"/>
          <p:nvPr/>
        </p:nvSpPr>
        <p:spPr>
          <a:xfrm>
            <a:off x="1757599" y="5595800"/>
            <a:ext cx="40380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Android</a:t>
            </a:r>
            <a:endParaRPr sz="3600">
              <a:latin typeface="Microsoft YaHei"/>
              <a:ea typeface="Microsoft YaHei"/>
              <a:cs typeface="Microsoft YaHei"/>
              <a:sym typeface="Microsoft YaHei"/>
            </a:endParaRPr>
          </a:p>
        </p:txBody>
      </p:sp>
      <p:sp>
        <p:nvSpPr>
          <p:cNvPr id="296" name="Google Shape;296;p33"/>
          <p:cNvSpPr txBox="1"/>
          <p:nvPr/>
        </p:nvSpPr>
        <p:spPr>
          <a:xfrm>
            <a:off x="11101046" y="5595800"/>
            <a:ext cx="13572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iOS</a:t>
            </a:r>
            <a:endParaRPr sz="3600">
              <a:latin typeface="Microsoft YaHei"/>
              <a:ea typeface="Microsoft YaHei"/>
              <a:cs typeface="Microsoft YaHei"/>
              <a:sym typeface="Microsoft YaHei"/>
            </a:endParaRPr>
          </a:p>
        </p:txBody>
      </p:sp>
      <p:pic>
        <p:nvPicPr>
          <p:cNvPr id="297" name="Google Shape;297;p33"/>
          <p:cNvPicPr preferRelativeResize="0"/>
          <p:nvPr/>
        </p:nvPicPr>
        <p:blipFill rotWithShape="1">
          <a:blip r:embed="rId3">
            <a:alphaModFix/>
          </a:blip>
          <a:srcRect/>
          <a:stretch/>
        </p:blipFill>
        <p:spPr>
          <a:xfrm>
            <a:off x="5041250" y="1721735"/>
            <a:ext cx="4037950" cy="8302238"/>
          </a:xfrm>
          <a:prstGeom prst="rect">
            <a:avLst/>
          </a:prstGeom>
          <a:noFill/>
          <a:ln>
            <a:noFill/>
          </a:ln>
        </p:spPr>
      </p:pic>
      <p:pic>
        <p:nvPicPr>
          <p:cNvPr id="298" name="Google Shape;298;p33"/>
          <p:cNvPicPr preferRelativeResize="0"/>
          <p:nvPr/>
        </p:nvPicPr>
        <p:blipFill>
          <a:blip r:embed="rId4">
            <a:alphaModFix/>
          </a:blip>
          <a:stretch>
            <a:fillRect/>
          </a:stretch>
        </p:blipFill>
        <p:spPr>
          <a:xfrm>
            <a:off x="12682728" y="1721722"/>
            <a:ext cx="4041648" cy="8302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02"/>
        <p:cNvGrpSpPr/>
        <p:nvPr/>
      </p:nvGrpSpPr>
      <p:grpSpPr>
        <a:xfrm>
          <a:off x="0" y="0"/>
          <a:ext cx="0" cy="0"/>
          <a:chOff x="0" y="0"/>
          <a:chExt cx="0" cy="0"/>
        </a:xfrm>
      </p:grpSpPr>
      <p:sp>
        <p:nvSpPr>
          <p:cNvPr id="303" name="Google Shape;303;p34"/>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05" name="Google Shape;305;p34"/>
          <p:cNvPicPr preferRelativeResize="0"/>
          <p:nvPr/>
        </p:nvPicPr>
        <p:blipFill rotWithShape="1">
          <a:blip r:embed="rId3">
            <a:alphaModFix/>
          </a:blip>
          <a:srcRect/>
          <a:stretch/>
        </p:blipFill>
        <p:spPr>
          <a:xfrm>
            <a:off x="5117448" y="1721735"/>
            <a:ext cx="4037950" cy="8302238"/>
          </a:xfrm>
          <a:prstGeom prst="rect">
            <a:avLst/>
          </a:prstGeom>
          <a:noFill/>
          <a:ln>
            <a:noFill/>
          </a:ln>
        </p:spPr>
      </p:pic>
      <p:sp>
        <p:nvSpPr>
          <p:cNvPr id="306" name="Google Shape;306;p34"/>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APP</a:t>
            </a:r>
            <a:r>
              <a:rPr lang="en-US" sz="6000">
                <a:solidFill>
                  <a:schemeClr val="lt1"/>
                </a:solidFill>
              </a:rPr>
              <a:t> </a:t>
            </a:r>
            <a:r>
              <a:rPr lang="en-US">
                <a:solidFill>
                  <a:schemeClr val="lt1"/>
                </a:solidFill>
              </a:rPr>
              <a:t>- Upload Success</a:t>
            </a:r>
            <a:endParaRPr>
              <a:solidFill>
                <a:schemeClr val="lt1"/>
              </a:solidFill>
            </a:endParaRPr>
          </a:p>
        </p:txBody>
      </p:sp>
      <p:sp>
        <p:nvSpPr>
          <p:cNvPr id="307" name="Google Shape;307;p34"/>
          <p:cNvSpPr txBox="1"/>
          <p:nvPr/>
        </p:nvSpPr>
        <p:spPr>
          <a:xfrm>
            <a:off x="1757599" y="5595800"/>
            <a:ext cx="40380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Android</a:t>
            </a:r>
            <a:endParaRPr sz="3600">
              <a:latin typeface="Microsoft YaHei"/>
              <a:ea typeface="Microsoft YaHei"/>
              <a:cs typeface="Microsoft YaHei"/>
              <a:sym typeface="Microsoft YaHei"/>
            </a:endParaRPr>
          </a:p>
        </p:txBody>
      </p:sp>
      <p:sp>
        <p:nvSpPr>
          <p:cNvPr id="308" name="Google Shape;308;p34"/>
          <p:cNvSpPr txBox="1"/>
          <p:nvPr/>
        </p:nvSpPr>
        <p:spPr>
          <a:xfrm>
            <a:off x="11101046" y="5595800"/>
            <a:ext cx="1357200" cy="5541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3600" b="1">
                <a:solidFill>
                  <a:srgbClr val="4D4946"/>
                </a:solidFill>
                <a:latin typeface="Microsoft YaHei"/>
                <a:ea typeface="Microsoft YaHei"/>
                <a:cs typeface="Microsoft YaHei"/>
                <a:sym typeface="Microsoft YaHei"/>
              </a:rPr>
              <a:t>iOS</a:t>
            </a:r>
            <a:endParaRPr sz="3600">
              <a:latin typeface="Microsoft YaHei"/>
              <a:ea typeface="Microsoft YaHei"/>
              <a:cs typeface="Microsoft YaHei"/>
              <a:sym typeface="Microsoft YaHei"/>
            </a:endParaRPr>
          </a:p>
        </p:txBody>
      </p:sp>
      <p:pic>
        <p:nvPicPr>
          <p:cNvPr id="309" name="Google Shape;309;p34"/>
          <p:cNvPicPr preferRelativeResize="0"/>
          <p:nvPr/>
        </p:nvPicPr>
        <p:blipFill>
          <a:blip r:embed="rId4">
            <a:alphaModFix/>
          </a:blip>
          <a:stretch>
            <a:fillRect/>
          </a:stretch>
        </p:blipFill>
        <p:spPr>
          <a:xfrm>
            <a:off x="12682728" y="1719072"/>
            <a:ext cx="4041648" cy="8302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35"/>
          <p:cNvSpPr/>
          <p:nvPr/>
        </p:nvSpPr>
        <p:spPr>
          <a:xfrm>
            <a:off x="0" y="-6849"/>
            <a:ext cx="18396585" cy="10293668"/>
          </a:xfrm>
          <a:custGeom>
            <a:avLst/>
            <a:gdLst/>
            <a:ahLst/>
            <a:cxnLst/>
            <a:rect l="l" t="t" r="r" b="b"/>
            <a:pathLst>
              <a:path w="13258800" h="8153400" extrusionOk="0">
                <a:moveTo>
                  <a:pt x="0" y="8153400"/>
                </a:moveTo>
                <a:lnTo>
                  <a:pt x="13258800" y="8153400"/>
                </a:lnTo>
                <a:lnTo>
                  <a:pt x="13258800" y="0"/>
                </a:lnTo>
                <a:lnTo>
                  <a:pt x="0" y="0"/>
                </a:lnTo>
                <a:lnTo>
                  <a:pt x="0" y="8153400"/>
                </a:lnTo>
                <a:close/>
              </a:path>
            </a:pathLst>
          </a:custGeom>
          <a:solidFill>
            <a:srgbClr val="8CAC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5" name="Google Shape;315;p35"/>
          <p:cNvSpPr txBox="1"/>
          <p:nvPr/>
        </p:nvSpPr>
        <p:spPr>
          <a:xfrm>
            <a:off x="10269101" y="4524525"/>
            <a:ext cx="6829500" cy="13545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APP DEMO</a:t>
            </a:r>
            <a:endParaRPr sz="8800">
              <a:solidFill>
                <a:srgbClr val="FFFFFF"/>
              </a:solidFill>
              <a:latin typeface="Microsoft YaHei"/>
              <a:ea typeface="Microsoft YaHei"/>
              <a:cs typeface="Microsoft YaHei"/>
              <a:sym typeface="Microsoft YaHei"/>
            </a:endParaRPr>
          </a:p>
        </p:txBody>
      </p:sp>
      <p:sp>
        <p:nvSpPr>
          <p:cNvPr id="316" name="Google Shape;316;p35"/>
          <p:cNvSpPr/>
          <p:nvPr/>
        </p:nvSpPr>
        <p:spPr>
          <a:xfrm rot="10800000" flipH="1">
            <a:off x="-649600" y="-407100"/>
            <a:ext cx="11205600" cy="111012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7" name="Google Shape;317;p35"/>
          <p:cNvSpPr/>
          <p:nvPr/>
        </p:nvSpPr>
        <p:spPr>
          <a:xfrm>
            <a:off x="2769704" y="1283925"/>
            <a:ext cx="4571999" cy="9274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 name="APP_DEMO">
            <a:hlinkClick r:id="" action="ppaction://media"/>
            <a:extLst>
              <a:ext uri="{FF2B5EF4-FFF2-40B4-BE49-F238E27FC236}">
                <a16:creationId xmlns:a16="http://schemas.microsoft.com/office/drawing/2014/main" id="{1214473F-134F-40E2-8760-4BC92B2659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389" r="36423"/>
          <a:stretch/>
        </p:blipFill>
        <p:spPr>
          <a:xfrm>
            <a:off x="3063680" y="1986540"/>
            <a:ext cx="397764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36"/>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0" y="3040764"/>
            <a:ext cx="18288000" cy="6346190"/>
          </a:xfrm>
          <a:custGeom>
            <a:avLst/>
            <a:gdLst/>
            <a:ahLst/>
            <a:cxnLst/>
            <a:rect l="l" t="t" r="r" b="b"/>
            <a:pathLst>
              <a:path w="18288000" h="6346190" extrusionOk="0">
                <a:moveTo>
                  <a:pt x="0" y="0"/>
                </a:moveTo>
                <a:lnTo>
                  <a:pt x="0" y="6345936"/>
                </a:lnTo>
                <a:lnTo>
                  <a:pt x="18287999" y="6345936"/>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4" name="Google Shape;324;p36"/>
          <p:cNvSpPr txBox="1">
            <a:spLocks noGrp="1"/>
          </p:cNvSpPr>
          <p:nvPr>
            <p:ph type="title" idx="4294967295"/>
          </p:nvPr>
        </p:nvSpPr>
        <p:spPr>
          <a:xfrm>
            <a:off x="993144" y="719675"/>
            <a:ext cx="6904500" cy="9234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US" sz="6000">
                <a:solidFill>
                  <a:srgbClr val="FFFFFF"/>
                </a:solidFill>
              </a:rPr>
              <a:t>Web Demo</a:t>
            </a:r>
            <a:endParaRPr>
              <a:solidFill>
                <a:schemeClr val="lt1"/>
              </a:solidFill>
            </a:endParaRPr>
          </a:p>
        </p:txBody>
      </p:sp>
      <p:pic>
        <p:nvPicPr>
          <p:cNvPr id="2" name="Web Demo">
            <a:hlinkClick r:id="" action="ppaction://media"/>
            <a:extLst>
              <a:ext uri="{FF2B5EF4-FFF2-40B4-BE49-F238E27FC236}">
                <a16:creationId xmlns:a16="http://schemas.microsoft.com/office/drawing/2014/main" id="{5A023AEC-454A-4171-A3C8-ED8320201D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1828813"/>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0"/>
          <p:cNvSpPr/>
          <p:nvPr/>
        </p:nvSpPr>
        <p:spPr>
          <a:xfrm>
            <a:off x="0" y="0"/>
            <a:ext cx="182877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p:nvPr/>
        </p:nvSpPr>
        <p:spPr>
          <a:xfrm>
            <a:off x="10269101" y="4524525"/>
            <a:ext cx="7611600" cy="13545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Introduction</a:t>
            </a:r>
            <a:endParaRPr sz="8800">
              <a:latin typeface="Microsoft YaHei"/>
              <a:ea typeface="Microsoft YaHei"/>
              <a:cs typeface="Microsoft YaHei"/>
              <a:sym typeface="Microsoft YaHei"/>
            </a:endParaRPr>
          </a:p>
        </p:txBody>
      </p:sp>
      <p:pic>
        <p:nvPicPr>
          <p:cNvPr id="78" name="Google Shape;78;p10"/>
          <p:cNvPicPr preferRelativeResize="0"/>
          <p:nvPr/>
        </p:nvPicPr>
        <p:blipFill>
          <a:blip r:embed="rId3">
            <a:alphaModFix/>
          </a:blip>
          <a:stretch>
            <a:fillRect/>
          </a:stretch>
        </p:blipFill>
        <p:spPr>
          <a:xfrm>
            <a:off x="1500875" y="1157200"/>
            <a:ext cx="7778700" cy="777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0" y="-6849"/>
            <a:ext cx="18396585" cy="10293668"/>
          </a:xfrm>
          <a:custGeom>
            <a:avLst/>
            <a:gdLst/>
            <a:ahLst/>
            <a:cxnLst/>
            <a:rect l="l" t="t" r="r" b="b"/>
            <a:pathLst>
              <a:path w="13258800" h="8153400" extrusionOk="0">
                <a:moveTo>
                  <a:pt x="0" y="8153400"/>
                </a:moveTo>
                <a:lnTo>
                  <a:pt x="13258800" y="8153400"/>
                </a:lnTo>
                <a:lnTo>
                  <a:pt x="13258800" y="0"/>
                </a:lnTo>
                <a:lnTo>
                  <a:pt x="0" y="0"/>
                </a:lnTo>
                <a:lnTo>
                  <a:pt x="0" y="8153400"/>
                </a:lnTo>
                <a:close/>
              </a:path>
            </a:pathLst>
          </a:custGeom>
          <a:solidFill>
            <a:srgbClr val="8CAC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37"/>
          <p:cNvSpPr txBox="1"/>
          <p:nvPr/>
        </p:nvSpPr>
        <p:spPr>
          <a:xfrm>
            <a:off x="10269093" y="4524531"/>
            <a:ext cx="5931000" cy="13545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Conclusion</a:t>
            </a:r>
            <a:endParaRPr sz="8800">
              <a:latin typeface="Microsoft YaHei"/>
              <a:ea typeface="Microsoft YaHei"/>
              <a:cs typeface="Microsoft YaHei"/>
              <a:sym typeface="Microsoft YaHei"/>
            </a:endParaRPr>
          </a:p>
        </p:txBody>
      </p:sp>
      <p:sp>
        <p:nvSpPr>
          <p:cNvPr id="331" name="Google Shape;331;p37"/>
          <p:cNvSpPr/>
          <p:nvPr/>
        </p:nvSpPr>
        <p:spPr>
          <a:xfrm>
            <a:off x="1027709" y="1062608"/>
            <a:ext cx="9262719" cy="92243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32" name="Google Shape;332;p37"/>
          <p:cNvPicPr preferRelativeResize="0"/>
          <p:nvPr/>
        </p:nvPicPr>
        <p:blipFill>
          <a:blip r:embed="rId4">
            <a:alphaModFix/>
          </a:blip>
          <a:stretch>
            <a:fillRect/>
          </a:stretch>
        </p:blipFill>
        <p:spPr>
          <a:xfrm>
            <a:off x="1549025" y="1297250"/>
            <a:ext cx="7685475" cy="7685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p:nvPr/>
        </p:nvSpPr>
        <p:spPr>
          <a:xfrm>
            <a:off x="-108575" y="-3337"/>
            <a:ext cx="18396585" cy="10293668"/>
          </a:xfrm>
          <a:custGeom>
            <a:avLst/>
            <a:gdLst/>
            <a:ahLst/>
            <a:cxnLst/>
            <a:rect l="l" t="t" r="r" b="b"/>
            <a:pathLst>
              <a:path w="13258800" h="8153400" extrusionOk="0">
                <a:moveTo>
                  <a:pt x="0" y="8153400"/>
                </a:moveTo>
                <a:lnTo>
                  <a:pt x="13258800" y="8153400"/>
                </a:lnTo>
                <a:lnTo>
                  <a:pt x="13258800" y="0"/>
                </a:lnTo>
                <a:lnTo>
                  <a:pt x="0" y="0"/>
                </a:lnTo>
                <a:lnTo>
                  <a:pt x="0" y="8153400"/>
                </a:lnTo>
                <a:close/>
              </a:path>
            </a:pathLst>
          </a:custGeom>
          <a:solidFill>
            <a:srgbClr val="8CAC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8" name="Google Shape;338;p38"/>
          <p:cNvSpPr txBox="1"/>
          <p:nvPr/>
        </p:nvSpPr>
        <p:spPr>
          <a:xfrm>
            <a:off x="1207109" y="1185137"/>
            <a:ext cx="4245610" cy="7874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6000" b="1">
                <a:solidFill>
                  <a:srgbClr val="FFFFFF"/>
                </a:solidFill>
                <a:latin typeface="Microsoft YaHei"/>
                <a:ea typeface="Microsoft YaHei"/>
                <a:cs typeface="Microsoft YaHei"/>
                <a:sym typeface="Microsoft YaHei"/>
              </a:rPr>
              <a:t>Conclusion</a:t>
            </a:r>
            <a:endParaRPr sz="6000">
              <a:latin typeface="Microsoft YaHei"/>
              <a:ea typeface="Microsoft YaHei"/>
              <a:cs typeface="Microsoft YaHei"/>
              <a:sym typeface="Microsoft YaHei"/>
            </a:endParaRPr>
          </a:p>
        </p:txBody>
      </p:sp>
      <p:sp>
        <p:nvSpPr>
          <p:cNvPr id="339" name="Google Shape;339;p38"/>
          <p:cNvSpPr/>
          <p:nvPr/>
        </p:nvSpPr>
        <p:spPr>
          <a:xfrm>
            <a:off x="10082261" y="1477517"/>
            <a:ext cx="9238500" cy="88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0" name="Google Shape;340;p38"/>
          <p:cNvSpPr/>
          <p:nvPr/>
        </p:nvSpPr>
        <p:spPr>
          <a:xfrm>
            <a:off x="11397473" y="2831592"/>
            <a:ext cx="6632400" cy="5785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1" name="Google Shape;341;p38"/>
          <p:cNvSpPr txBox="1"/>
          <p:nvPr/>
        </p:nvSpPr>
        <p:spPr>
          <a:xfrm>
            <a:off x="1207100" y="2432525"/>
            <a:ext cx="10031700" cy="6926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This system offers users a convenient platform to classify and search photos, make POI by these photos and share with others.</a:t>
            </a:r>
            <a:endParaRPr sz="3000" b="1">
              <a:solidFill>
                <a:srgbClr val="FFFFFF"/>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3000" b="1">
              <a:solidFill>
                <a:srgbClr val="FFFFFF"/>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This semic-automatic photo classification and searching technology combines human and AI to </a:t>
            </a:r>
            <a:r>
              <a:rPr lang="en-US" sz="3000" b="1">
                <a:solidFill>
                  <a:schemeClr val="lt1"/>
                </a:solidFill>
                <a:latin typeface="Microsoft YaHei"/>
                <a:ea typeface="Microsoft YaHei"/>
                <a:cs typeface="Microsoft YaHei"/>
                <a:sym typeface="Microsoft YaHei"/>
              </a:rPr>
              <a:t>manually add tags and automatically </a:t>
            </a:r>
            <a:r>
              <a:rPr lang="en-US" sz="3000" b="1">
                <a:solidFill>
                  <a:srgbClr val="FFFFFF"/>
                </a:solidFill>
                <a:latin typeface="Microsoft YaHei"/>
                <a:ea typeface="Microsoft YaHei"/>
                <a:cs typeface="Microsoft YaHei"/>
                <a:sym typeface="Microsoft YaHei"/>
              </a:rPr>
              <a:t>analyze photos; therefore, helping you save a large amount of time on recording the features of each photo.</a:t>
            </a:r>
            <a:endParaRPr sz="3000" b="1">
              <a:solidFill>
                <a:srgbClr val="FFFFFF"/>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3000" b="1">
              <a:solidFill>
                <a:srgbClr val="FFFFFF"/>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Just using a smartphone(Android/iOS) to use this system. Whether making a record of the journey, or collecting and sharing these photos with others, or even creating a POI for handy guided tour, this convenient system must be the only choice for you.</a:t>
            </a:r>
            <a:endParaRPr sz="3000" b="1">
              <a:solidFill>
                <a:srgbClr val="FFFFFF"/>
              </a:solidFill>
              <a:latin typeface="Microsoft YaHei"/>
              <a:ea typeface="Microsoft YaHei"/>
              <a:cs typeface="Microsoft YaHei"/>
              <a:sym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p:nvPr/>
        </p:nvSpPr>
        <p:spPr>
          <a:xfrm>
            <a:off x="0" y="-6849"/>
            <a:ext cx="18396585" cy="10293668"/>
          </a:xfrm>
          <a:custGeom>
            <a:avLst/>
            <a:gdLst/>
            <a:ahLst/>
            <a:cxnLst/>
            <a:rect l="l" t="t" r="r" b="b"/>
            <a:pathLst>
              <a:path w="13258800" h="8153400" extrusionOk="0">
                <a:moveTo>
                  <a:pt x="0" y="8153400"/>
                </a:moveTo>
                <a:lnTo>
                  <a:pt x="13258800" y="8153400"/>
                </a:lnTo>
                <a:lnTo>
                  <a:pt x="13258800" y="0"/>
                </a:lnTo>
                <a:lnTo>
                  <a:pt x="0" y="0"/>
                </a:lnTo>
                <a:lnTo>
                  <a:pt x="0" y="8153400"/>
                </a:lnTo>
                <a:close/>
              </a:path>
            </a:pathLst>
          </a:custGeom>
          <a:solidFill>
            <a:srgbClr val="8CACD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7" name="Google Shape;347;p39"/>
          <p:cNvSpPr/>
          <p:nvPr/>
        </p:nvSpPr>
        <p:spPr>
          <a:xfrm rot="5400000" flipH="1">
            <a:off x="504828" y="1275204"/>
            <a:ext cx="9238500" cy="88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48" name="Google Shape;348;p39"/>
          <p:cNvPicPr preferRelativeResize="0"/>
          <p:nvPr/>
        </p:nvPicPr>
        <p:blipFill>
          <a:blip r:embed="rId4">
            <a:alphaModFix/>
          </a:blip>
          <a:stretch>
            <a:fillRect/>
          </a:stretch>
        </p:blipFill>
        <p:spPr>
          <a:xfrm>
            <a:off x="1487424" y="1298448"/>
            <a:ext cx="8204825" cy="8204825"/>
          </a:xfrm>
          <a:prstGeom prst="rect">
            <a:avLst/>
          </a:prstGeom>
          <a:noFill/>
          <a:ln>
            <a:noFill/>
          </a:ln>
        </p:spPr>
      </p:pic>
      <p:sp>
        <p:nvSpPr>
          <p:cNvPr id="349" name="Google Shape;349;p39"/>
          <p:cNvSpPr txBox="1"/>
          <p:nvPr/>
        </p:nvSpPr>
        <p:spPr>
          <a:xfrm>
            <a:off x="10043362" y="3739293"/>
            <a:ext cx="88095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500" b="1">
                <a:solidFill>
                  <a:schemeClr val="lt1"/>
                </a:solidFill>
                <a:latin typeface="Calibri"/>
                <a:ea typeface="Calibri"/>
                <a:cs typeface="Calibri"/>
                <a:sym typeface="Calibri"/>
              </a:rPr>
              <a:t>THANKS FOR</a:t>
            </a:r>
            <a:endParaRPr sz="8500" b="1">
              <a:solidFill>
                <a:schemeClr val="lt1"/>
              </a:solidFill>
              <a:latin typeface="Calibri"/>
              <a:ea typeface="Calibri"/>
              <a:cs typeface="Calibri"/>
              <a:sym typeface="Calibri"/>
            </a:endParaRPr>
          </a:p>
          <a:p>
            <a:pPr marL="0" lvl="0" indent="0" algn="l" rtl="0">
              <a:spcBef>
                <a:spcPts val="0"/>
              </a:spcBef>
              <a:spcAft>
                <a:spcPts val="0"/>
              </a:spcAft>
              <a:buNone/>
            </a:pPr>
            <a:r>
              <a:rPr lang="en-US" sz="8500" b="1">
                <a:solidFill>
                  <a:schemeClr val="lt1"/>
                </a:solidFill>
                <a:latin typeface="Calibri"/>
                <a:ea typeface="Calibri"/>
                <a:cs typeface="Calibri"/>
                <a:sym typeface="Calibri"/>
              </a:rPr>
              <a:t>YOUR LISTENING</a:t>
            </a:r>
            <a:endParaRPr sz="8500" b="1">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1"/>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1678284" y="5708725"/>
            <a:ext cx="2337600" cy="229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5" name="Google Shape;85;p11"/>
          <p:cNvSpPr/>
          <p:nvPr/>
        </p:nvSpPr>
        <p:spPr>
          <a:xfrm>
            <a:off x="1676400" y="235585"/>
            <a:ext cx="9386400" cy="9441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6" name="Google Shape;86;p11"/>
          <p:cNvSpPr/>
          <p:nvPr/>
        </p:nvSpPr>
        <p:spPr>
          <a:xfrm>
            <a:off x="11957304" y="2787395"/>
            <a:ext cx="1779900" cy="1845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7" name="Google Shape;87;p11"/>
          <p:cNvSpPr/>
          <p:nvPr/>
        </p:nvSpPr>
        <p:spPr>
          <a:xfrm>
            <a:off x="14045183" y="3422853"/>
            <a:ext cx="1815600" cy="549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8" name="Google Shape;88;p11"/>
          <p:cNvSpPr/>
          <p:nvPr/>
        </p:nvSpPr>
        <p:spPr>
          <a:xfrm>
            <a:off x="14016863" y="6600443"/>
            <a:ext cx="2268600" cy="548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9" name="Google Shape;89;p11"/>
          <p:cNvSpPr/>
          <p:nvPr/>
        </p:nvSpPr>
        <p:spPr>
          <a:xfrm>
            <a:off x="12732243" y="3560623"/>
            <a:ext cx="215900" cy="214629"/>
          </a:xfrm>
          <a:custGeom>
            <a:avLst/>
            <a:gdLst/>
            <a:ahLst/>
            <a:cxnLst/>
            <a:rect l="l" t="t" r="r" b="b"/>
            <a:pathLst>
              <a:path w="215900" h="214629" extrusionOk="0">
                <a:moveTo>
                  <a:pt x="183496" y="184017"/>
                </a:moveTo>
                <a:lnTo>
                  <a:pt x="64757" y="184017"/>
                </a:lnTo>
                <a:lnTo>
                  <a:pt x="70922" y="187524"/>
                </a:lnTo>
                <a:lnTo>
                  <a:pt x="77503" y="190245"/>
                </a:lnTo>
                <a:lnTo>
                  <a:pt x="84334" y="192112"/>
                </a:lnTo>
                <a:lnTo>
                  <a:pt x="95441" y="214232"/>
                </a:lnTo>
                <a:lnTo>
                  <a:pt x="120666" y="214232"/>
                </a:lnTo>
                <a:lnTo>
                  <a:pt x="131867" y="192489"/>
                </a:lnTo>
                <a:lnTo>
                  <a:pt x="138589" y="190661"/>
                </a:lnTo>
                <a:lnTo>
                  <a:pt x="145068" y="188041"/>
                </a:lnTo>
                <a:lnTo>
                  <a:pt x="151162" y="184676"/>
                </a:lnTo>
                <a:lnTo>
                  <a:pt x="182840" y="184676"/>
                </a:lnTo>
                <a:lnTo>
                  <a:pt x="183496" y="184017"/>
                </a:lnTo>
                <a:close/>
              </a:path>
              <a:path w="215900" h="214629" extrusionOk="0">
                <a:moveTo>
                  <a:pt x="182840" y="184676"/>
                </a:moveTo>
                <a:lnTo>
                  <a:pt x="151162" y="184676"/>
                </a:lnTo>
                <a:lnTo>
                  <a:pt x="174787" y="192771"/>
                </a:lnTo>
                <a:lnTo>
                  <a:pt x="182840" y="184676"/>
                </a:lnTo>
                <a:close/>
              </a:path>
              <a:path w="215900" h="214629" extrusionOk="0">
                <a:moveTo>
                  <a:pt x="41037" y="22213"/>
                </a:moveTo>
                <a:lnTo>
                  <a:pt x="22966" y="40286"/>
                </a:lnTo>
                <a:lnTo>
                  <a:pt x="30496" y="64006"/>
                </a:lnTo>
                <a:lnTo>
                  <a:pt x="26871" y="70179"/>
                </a:lnTo>
                <a:lnTo>
                  <a:pt x="24136" y="76642"/>
                </a:lnTo>
                <a:lnTo>
                  <a:pt x="22213" y="83584"/>
                </a:lnTo>
                <a:lnTo>
                  <a:pt x="0" y="94691"/>
                </a:lnTo>
                <a:lnTo>
                  <a:pt x="0" y="119540"/>
                </a:lnTo>
                <a:lnTo>
                  <a:pt x="22213" y="130742"/>
                </a:lnTo>
                <a:lnTo>
                  <a:pt x="24048" y="137581"/>
                </a:lnTo>
                <a:lnTo>
                  <a:pt x="26739" y="144163"/>
                </a:lnTo>
                <a:lnTo>
                  <a:pt x="30213" y="150320"/>
                </a:lnTo>
                <a:lnTo>
                  <a:pt x="22213" y="174040"/>
                </a:lnTo>
                <a:lnTo>
                  <a:pt x="41038" y="192112"/>
                </a:lnTo>
                <a:lnTo>
                  <a:pt x="64757" y="184017"/>
                </a:lnTo>
                <a:lnTo>
                  <a:pt x="183496" y="184017"/>
                </a:lnTo>
                <a:lnTo>
                  <a:pt x="192859" y="174605"/>
                </a:lnTo>
                <a:lnTo>
                  <a:pt x="184859" y="150979"/>
                </a:lnTo>
                <a:lnTo>
                  <a:pt x="188245" y="145143"/>
                </a:lnTo>
                <a:lnTo>
                  <a:pt x="108148" y="145143"/>
                </a:lnTo>
                <a:lnTo>
                  <a:pt x="74294" y="123984"/>
                </a:lnTo>
                <a:lnTo>
                  <a:pt x="70604" y="110331"/>
                </a:lnTo>
                <a:lnTo>
                  <a:pt x="73053" y="95258"/>
                </a:lnTo>
                <a:lnTo>
                  <a:pt x="79915" y="83055"/>
                </a:lnTo>
                <a:lnTo>
                  <a:pt x="90245" y="74452"/>
                </a:lnTo>
                <a:lnTo>
                  <a:pt x="103098" y="70179"/>
                </a:lnTo>
                <a:lnTo>
                  <a:pt x="188891" y="70179"/>
                </a:lnTo>
                <a:lnTo>
                  <a:pt x="185329" y="63912"/>
                </a:lnTo>
                <a:lnTo>
                  <a:pt x="193330" y="40192"/>
                </a:lnTo>
                <a:lnTo>
                  <a:pt x="183353" y="30214"/>
                </a:lnTo>
                <a:lnTo>
                  <a:pt x="64757" y="30214"/>
                </a:lnTo>
                <a:lnTo>
                  <a:pt x="41037" y="22213"/>
                </a:lnTo>
                <a:close/>
              </a:path>
              <a:path w="215900" h="214629" extrusionOk="0">
                <a:moveTo>
                  <a:pt x="188891" y="70179"/>
                </a:moveTo>
                <a:lnTo>
                  <a:pt x="103098" y="70179"/>
                </a:lnTo>
                <a:lnTo>
                  <a:pt x="118925" y="72526"/>
                </a:lnTo>
                <a:lnTo>
                  <a:pt x="131542" y="79038"/>
                </a:lnTo>
                <a:lnTo>
                  <a:pt x="140456" y="88861"/>
                </a:lnTo>
                <a:lnTo>
                  <a:pt x="145172" y="101140"/>
                </a:lnTo>
                <a:lnTo>
                  <a:pt x="143233" y="117343"/>
                </a:lnTo>
                <a:lnTo>
                  <a:pt x="137160" y="130211"/>
                </a:lnTo>
                <a:lnTo>
                  <a:pt x="127791" y="139338"/>
                </a:lnTo>
                <a:lnTo>
                  <a:pt x="115966" y="144316"/>
                </a:lnTo>
                <a:lnTo>
                  <a:pt x="108148" y="145143"/>
                </a:lnTo>
                <a:lnTo>
                  <a:pt x="188245" y="145143"/>
                </a:lnTo>
                <a:lnTo>
                  <a:pt x="191509" y="137582"/>
                </a:lnTo>
                <a:lnTo>
                  <a:pt x="193424" y="131306"/>
                </a:lnTo>
                <a:lnTo>
                  <a:pt x="215543" y="120200"/>
                </a:lnTo>
                <a:lnTo>
                  <a:pt x="215543" y="94691"/>
                </a:lnTo>
                <a:lnTo>
                  <a:pt x="193516" y="83584"/>
                </a:lnTo>
                <a:lnTo>
                  <a:pt x="193216" y="83055"/>
                </a:lnTo>
                <a:lnTo>
                  <a:pt x="191533" y="76642"/>
                </a:lnTo>
                <a:lnTo>
                  <a:pt x="188891" y="70179"/>
                </a:lnTo>
                <a:close/>
              </a:path>
              <a:path w="215900" h="214629" extrusionOk="0">
                <a:moveTo>
                  <a:pt x="120854" y="0"/>
                </a:moveTo>
                <a:lnTo>
                  <a:pt x="95629" y="0"/>
                </a:lnTo>
                <a:lnTo>
                  <a:pt x="84428" y="22213"/>
                </a:lnTo>
                <a:lnTo>
                  <a:pt x="77573" y="24072"/>
                </a:lnTo>
                <a:lnTo>
                  <a:pt x="70969" y="26755"/>
                </a:lnTo>
                <a:lnTo>
                  <a:pt x="64757" y="30214"/>
                </a:lnTo>
                <a:lnTo>
                  <a:pt x="183353" y="30214"/>
                </a:lnTo>
                <a:lnTo>
                  <a:pt x="151539" y="30120"/>
                </a:lnTo>
                <a:lnTo>
                  <a:pt x="145374" y="26645"/>
                </a:lnTo>
                <a:lnTo>
                  <a:pt x="138801" y="23963"/>
                </a:lnTo>
                <a:lnTo>
                  <a:pt x="131961" y="22119"/>
                </a:lnTo>
                <a:lnTo>
                  <a:pt x="120854" y="0"/>
                </a:lnTo>
                <a:close/>
              </a:path>
              <a:path w="215900" h="214629" extrusionOk="0">
                <a:moveTo>
                  <a:pt x="175258" y="22119"/>
                </a:moveTo>
                <a:lnTo>
                  <a:pt x="151539" y="30120"/>
                </a:lnTo>
                <a:lnTo>
                  <a:pt x="183258" y="30120"/>
                </a:lnTo>
                <a:lnTo>
                  <a:pt x="175258" y="22119"/>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1"/>
          <p:cNvSpPr/>
          <p:nvPr/>
        </p:nvSpPr>
        <p:spPr>
          <a:xfrm>
            <a:off x="12733656" y="3959815"/>
            <a:ext cx="213359" cy="54610"/>
          </a:xfrm>
          <a:custGeom>
            <a:avLst/>
            <a:gdLst/>
            <a:ahLst/>
            <a:cxnLst/>
            <a:rect l="l" t="t" r="r" b="b"/>
            <a:pathLst>
              <a:path w="213359" h="54610" extrusionOk="0">
                <a:moveTo>
                  <a:pt x="187588" y="0"/>
                </a:moveTo>
                <a:lnTo>
                  <a:pt x="25601" y="0"/>
                </a:lnTo>
                <a:lnTo>
                  <a:pt x="12577" y="4215"/>
                </a:lnTo>
                <a:lnTo>
                  <a:pt x="3468" y="13861"/>
                </a:lnTo>
                <a:lnTo>
                  <a:pt x="0" y="26997"/>
                </a:lnTo>
                <a:lnTo>
                  <a:pt x="4084" y="41008"/>
                </a:lnTo>
                <a:lnTo>
                  <a:pt x="13436" y="50564"/>
                </a:lnTo>
                <a:lnTo>
                  <a:pt x="187588" y="54311"/>
                </a:lnTo>
                <a:lnTo>
                  <a:pt x="200613" y="50100"/>
                </a:lnTo>
                <a:lnTo>
                  <a:pt x="209725" y="40454"/>
                </a:lnTo>
                <a:lnTo>
                  <a:pt x="213198" y="27319"/>
                </a:lnTo>
                <a:lnTo>
                  <a:pt x="209114" y="13308"/>
                </a:lnTo>
                <a:lnTo>
                  <a:pt x="199764" y="3754"/>
                </a:lnTo>
                <a:lnTo>
                  <a:pt x="187588"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1"/>
          <p:cNvSpPr/>
          <p:nvPr/>
        </p:nvSpPr>
        <p:spPr>
          <a:xfrm>
            <a:off x="12781470" y="4051777"/>
            <a:ext cx="117475" cy="54610"/>
          </a:xfrm>
          <a:custGeom>
            <a:avLst/>
            <a:gdLst/>
            <a:ahLst/>
            <a:cxnLst/>
            <a:rect l="l" t="t" r="r" b="b"/>
            <a:pathLst>
              <a:path w="117475" h="54610" extrusionOk="0">
                <a:moveTo>
                  <a:pt x="0" y="0"/>
                </a:moveTo>
                <a:lnTo>
                  <a:pt x="17318" y="37197"/>
                </a:lnTo>
                <a:lnTo>
                  <a:pt x="54411" y="54143"/>
                </a:lnTo>
                <a:lnTo>
                  <a:pt x="58827" y="54312"/>
                </a:lnTo>
                <a:lnTo>
                  <a:pt x="73003" y="52573"/>
                </a:lnTo>
                <a:lnTo>
                  <a:pt x="106520" y="29938"/>
                </a:lnTo>
                <a:lnTo>
                  <a:pt x="117057" y="4313"/>
                </a:lnTo>
                <a:lnTo>
                  <a:pt x="0"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1"/>
          <p:cNvSpPr/>
          <p:nvPr/>
        </p:nvSpPr>
        <p:spPr>
          <a:xfrm>
            <a:off x="12605346" y="3433928"/>
            <a:ext cx="470534" cy="488314"/>
          </a:xfrm>
          <a:custGeom>
            <a:avLst/>
            <a:gdLst/>
            <a:ahLst/>
            <a:cxnLst/>
            <a:rect l="l" t="t" r="r" b="b"/>
            <a:pathLst>
              <a:path w="470534" h="488314" extrusionOk="0">
                <a:moveTo>
                  <a:pt x="234668" y="0"/>
                </a:moveTo>
                <a:lnTo>
                  <a:pt x="178734" y="7007"/>
                </a:lnTo>
                <a:lnTo>
                  <a:pt x="127629" y="26269"/>
                </a:lnTo>
                <a:lnTo>
                  <a:pt x="82926" y="56232"/>
                </a:lnTo>
                <a:lnTo>
                  <a:pt x="46218" y="95323"/>
                </a:lnTo>
                <a:lnTo>
                  <a:pt x="19069" y="141998"/>
                </a:lnTo>
                <a:lnTo>
                  <a:pt x="3061" y="194693"/>
                </a:lnTo>
                <a:lnTo>
                  <a:pt x="0" y="251799"/>
                </a:lnTo>
                <a:lnTo>
                  <a:pt x="1697" y="267442"/>
                </a:lnTo>
                <a:lnTo>
                  <a:pt x="13358" y="315443"/>
                </a:lnTo>
                <a:lnTo>
                  <a:pt x="30649" y="352545"/>
                </a:lnTo>
                <a:lnTo>
                  <a:pt x="60104" y="393060"/>
                </a:lnTo>
                <a:lnTo>
                  <a:pt x="68687" y="404467"/>
                </a:lnTo>
                <a:lnTo>
                  <a:pt x="91511" y="440297"/>
                </a:lnTo>
                <a:lnTo>
                  <a:pt x="108150" y="471224"/>
                </a:lnTo>
                <a:lnTo>
                  <a:pt x="117629" y="484480"/>
                </a:lnTo>
                <a:lnTo>
                  <a:pt x="127310" y="488230"/>
                </a:lnTo>
                <a:lnTo>
                  <a:pt x="348433" y="488231"/>
                </a:lnTo>
                <a:lnTo>
                  <a:pt x="354637" y="484400"/>
                </a:lnTo>
                <a:lnTo>
                  <a:pt x="361875" y="469858"/>
                </a:lnTo>
                <a:lnTo>
                  <a:pt x="367087" y="459746"/>
                </a:lnTo>
                <a:lnTo>
                  <a:pt x="373158" y="448424"/>
                </a:lnTo>
                <a:lnTo>
                  <a:pt x="381508" y="433736"/>
                </a:lnTo>
                <a:lnTo>
                  <a:pt x="149957" y="433736"/>
                </a:lnTo>
                <a:lnTo>
                  <a:pt x="131001" y="399570"/>
                </a:lnTo>
                <a:lnTo>
                  <a:pt x="102248" y="358691"/>
                </a:lnTo>
                <a:lnTo>
                  <a:pt x="91989" y="346186"/>
                </a:lnTo>
                <a:lnTo>
                  <a:pt x="84527" y="336069"/>
                </a:lnTo>
                <a:lnTo>
                  <a:pt x="63038" y="292324"/>
                </a:lnTo>
                <a:lnTo>
                  <a:pt x="53740" y="242898"/>
                </a:lnTo>
                <a:lnTo>
                  <a:pt x="53585" y="232398"/>
                </a:lnTo>
                <a:lnTo>
                  <a:pt x="54409" y="217915"/>
                </a:lnTo>
                <a:lnTo>
                  <a:pt x="63538" y="176093"/>
                </a:lnTo>
                <a:lnTo>
                  <a:pt x="81656" y="138498"/>
                </a:lnTo>
                <a:lnTo>
                  <a:pt x="107548" y="106330"/>
                </a:lnTo>
                <a:lnTo>
                  <a:pt x="139998" y="80793"/>
                </a:lnTo>
                <a:lnTo>
                  <a:pt x="177789" y="63089"/>
                </a:lnTo>
                <a:lnTo>
                  <a:pt x="219707" y="54420"/>
                </a:lnTo>
                <a:lnTo>
                  <a:pt x="234386" y="53746"/>
                </a:lnTo>
                <a:lnTo>
                  <a:pt x="383252" y="53746"/>
                </a:lnTo>
                <a:lnTo>
                  <a:pt x="372318" y="45149"/>
                </a:lnTo>
                <a:lnTo>
                  <a:pt x="325307" y="18583"/>
                </a:lnTo>
                <a:lnTo>
                  <a:pt x="272416" y="3232"/>
                </a:lnTo>
                <a:lnTo>
                  <a:pt x="253752" y="877"/>
                </a:lnTo>
                <a:lnTo>
                  <a:pt x="234668" y="0"/>
                </a:lnTo>
                <a:close/>
              </a:path>
              <a:path w="470534" h="488314" extrusionOk="0">
                <a:moveTo>
                  <a:pt x="383252" y="53746"/>
                </a:moveTo>
                <a:lnTo>
                  <a:pt x="234386" y="53746"/>
                </a:lnTo>
                <a:lnTo>
                  <a:pt x="249066" y="54420"/>
                </a:lnTo>
                <a:lnTo>
                  <a:pt x="263423" y="56232"/>
                </a:lnTo>
                <a:lnTo>
                  <a:pt x="304688" y="68321"/>
                </a:lnTo>
                <a:lnTo>
                  <a:pt x="340249" y="88495"/>
                </a:lnTo>
                <a:lnTo>
                  <a:pt x="370649" y="116376"/>
                </a:lnTo>
                <a:lnTo>
                  <a:pt x="394084" y="150486"/>
                </a:lnTo>
                <a:lnTo>
                  <a:pt x="409339" y="189624"/>
                </a:lnTo>
                <a:lnTo>
                  <a:pt x="414993" y="251800"/>
                </a:lnTo>
                <a:lnTo>
                  <a:pt x="413479" y="263857"/>
                </a:lnTo>
                <a:lnTo>
                  <a:pt x="403589" y="301975"/>
                </a:lnTo>
                <a:lnTo>
                  <a:pt x="385627" y="336128"/>
                </a:lnTo>
                <a:lnTo>
                  <a:pt x="369022" y="357323"/>
                </a:lnTo>
                <a:lnTo>
                  <a:pt x="360110" y="368765"/>
                </a:lnTo>
                <a:lnTo>
                  <a:pt x="337766" y="401055"/>
                </a:lnTo>
                <a:lnTo>
                  <a:pt x="320992" y="430557"/>
                </a:lnTo>
                <a:lnTo>
                  <a:pt x="149957" y="433736"/>
                </a:lnTo>
                <a:lnTo>
                  <a:pt x="381508" y="433736"/>
                </a:lnTo>
                <a:lnTo>
                  <a:pt x="387221" y="424152"/>
                </a:lnTo>
                <a:lnTo>
                  <a:pt x="395545" y="411267"/>
                </a:lnTo>
                <a:lnTo>
                  <a:pt x="403935" y="399570"/>
                </a:lnTo>
                <a:lnTo>
                  <a:pt x="412306" y="389231"/>
                </a:lnTo>
                <a:lnTo>
                  <a:pt x="419388" y="380842"/>
                </a:lnTo>
                <a:lnTo>
                  <a:pt x="427328" y="370366"/>
                </a:lnTo>
                <a:lnTo>
                  <a:pt x="451679" y="326701"/>
                </a:lnTo>
                <a:lnTo>
                  <a:pt x="463686" y="288287"/>
                </a:lnTo>
                <a:lnTo>
                  <a:pt x="469978" y="232399"/>
                </a:lnTo>
                <a:lnTo>
                  <a:pt x="468863" y="213327"/>
                </a:lnTo>
                <a:lnTo>
                  <a:pt x="456922" y="158972"/>
                </a:lnTo>
                <a:lnTo>
                  <a:pt x="433312" y="110117"/>
                </a:lnTo>
                <a:lnTo>
                  <a:pt x="399311" y="68046"/>
                </a:lnTo>
                <a:lnTo>
                  <a:pt x="386408" y="56227"/>
                </a:lnTo>
                <a:lnTo>
                  <a:pt x="383252" y="53746"/>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3" name="Google Shape;93;p11"/>
          <p:cNvSpPr/>
          <p:nvPr/>
        </p:nvSpPr>
        <p:spPr>
          <a:xfrm>
            <a:off x="12823430" y="3293575"/>
            <a:ext cx="38100" cy="103505"/>
          </a:xfrm>
          <a:custGeom>
            <a:avLst/>
            <a:gdLst/>
            <a:ahLst/>
            <a:cxnLst/>
            <a:rect l="l" t="t" r="r" b="b"/>
            <a:pathLst>
              <a:path w="38100" h="103505" extrusionOk="0">
                <a:moveTo>
                  <a:pt x="20075" y="0"/>
                </a:moveTo>
                <a:lnTo>
                  <a:pt x="6439" y="4642"/>
                </a:lnTo>
                <a:lnTo>
                  <a:pt x="0" y="16239"/>
                </a:lnTo>
                <a:lnTo>
                  <a:pt x="380" y="86053"/>
                </a:lnTo>
                <a:lnTo>
                  <a:pt x="4892" y="97478"/>
                </a:lnTo>
                <a:lnTo>
                  <a:pt x="17261" y="103404"/>
                </a:lnTo>
                <a:lnTo>
                  <a:pt x="18785" y="103404"/>
                </a:lnTo>
                <a:lnTo>
                  <a:pt x="31499" y="98399"/>
                </a:lnTo>
                <a:lnTo>
                  <a:pt x="37429" y="86053"/>
                </a:lnTo>
                <a:lnTo>
                  <a:pt x="37480" y="18772"/>
                </a:lnTo>
                <a:lnTo>
                  <a:pt x="32429" y="5924"/>
                </a:lnTo>
                <a:lnTo>
                  <a:pt x="20075"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 name="Google Shape;94;p11"/>
          <p:cNvSpPr/>
          <p:nvPr/>
        </p:nvSpPr>
        <p:spPr>
          <a:xfrm>
            <a:off x="12568455" y="3401651"/>
            <a:ext cx="81279" cy="83819"/>
          </a:xfrm>
          <a:custGeom>
            <a:avLst/>
            <a:gdLst/>
            <a:ahLst/>
            <a:cxnLst/>
            <a:rect l="l" t="t" r="r" b="b"/>
            <a:pathLst>
              <a:path w="81279" h="83819" extrusionOk="0">
                <a:moveTo>
                  <a:pt x="19136" y="0"/>
                </a:moveTo>
                <a:lnTo>
                  <a:pt x="7622" y="2804"/>
                </a:lnTo>
                <a:lnTo>
                  <a:pt x="0" y="14800"/>
                </a:lnTo>
                <a:lnTo>
                  <a:pt x="202" y="25758"/>
                </a:lnTo>
                <a:lnTo>
                  <a:pt x="50274" y="78116"/>
                </a:lnTo>
                <a:lnTo>
                  <a:pt x="61227" y="83450"/>
                </a:lnTo>
                <a:lnTo>
                  <a:pt x="72943" y="81084"/>
                </a:lnTo>
                <a:lnTo>
                  <a:pt x="80900" y="69479"/>
                </a:lnTo>
                <a:lnTo>
                  <a:pt x="81064" y="58403"/>
                </a:lnTo>
                <a:lnTo>
                  <a:pt x="30226" y="4791"/>
                </a:lnTo>
                <a:lnTo>
                  <a:pt x="19136"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 name="Google Shape;95;p11"/>
          <p:cNvSpPr/>
          <p:nvPr/>
        </p:nvSpPr>
        <p:spPr>
          <a:xfrm>
            <a:off x="13033381" y="3407230"/>
            <a:ext cx="82550" cy="81914"/>
          </a:xfrm>
          <a:custGeom>
            <a:avLst/>
            <a:gdLst/>
            <a:ahLst/>
            <a:cxnLst/>
            <a:rect l="l" t="t" r="r" b="b"/>
            <a:pathLst>
              <a:path w="82550" h="81914" extrusionOk="0">
                <a:moveTo>
                  <a:pt x="65818" y="0"/>
                </a:moveTo>
                <a:lnTo>
                  <a:pt x="55250" y="1234"/>
                </a:lnTo>
                <a:lnTo>
                  <a:pt x="5328" y="50041"/>
                </a:lnTo>
                <a:lnTo>
                  <a:pt x="0" y="60993"/>
                </a:lnTo>
                <a:lnTo>
                  <a:pt x="2366" y="72714"/>
                </a:lnTo>
                <a:lnTo>
                  <a:pt x="9038" y="80067"/>
                </a:lnTo>
                <a:lnTo>
                  <a:pt x="13995" y="81903"/>
                </a:lnTo>
                <a:lnTo>
                  <a:pt x="19070" y="81668"/>
                </a:lnTo>
                <a:lnTo>
                  <a:pt x="24109" y="81668"/>
                </a:lnTo>
                <a:lnTo>
                  <a:pt x="28898" y="79675"/>
                </a:lnTo>
                <a:lnTo>
                  <a:pt x="78933" y="29051"/>
                </a:lnTo>
                <a:lnTo>
                  <a:pt x="82468" y="17621"/>
                </a:lnTo>
                <a:lnTo>
                  <a:pt x="78555" y="6569"/>
                </a:lnTo>
                <a:lnTo>
                  <a:pt x="65818"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 name="Google Shape;96;p11"/>
          <p:cNvSpPr/>
          <p:nvPr/>
        </p:nvSpPr>
        <p:spPr>
          <a:xfrm>
            <a:off x="12465082" y="3646466"/>
            <a:ext cx="103504" cy="38100"/>
          </a:xfrm>
          <a:custGeom>
            <a:avLst/>
            <a:gdLst/>
            <a:ahLst/>
            <a:cxnLst/>
            <a:rect l="l" t="t" r="r" b="b"/>
            <a:pathLst>
              <a:path w="103504" h="38100" extrusionOk="0">
                <a:moveTo>
                  <a:pt x="84654" y="0"/>
                </a:moveTo>
                <a:lnTo>
                  <a:pt x="18768" y="0"/>
                </a:lnTo>
                <a:lnTo>
                  <a:pt x="5936" y="5055"/>
                </a:lnTo>
                <a:lnTo>
                  <a:pt x="0" y="17409"/>
                </a:lnTo>
                <a:lnTo>
                  <a:pt x="4655" y="31048"/>
                </a:lnTo>
                <a:lnTo>
                  <a:pt x="16248" y="37482"/>
                </a:lnTo>
                <a:lnTo>
                  <a:pt x="84655" y="37650"/>
                </a:lnTo>
                <a:lnTo>
                  <a:pt x="97490" y="32599"/>
                </a:lnTo>
                <a:lnTo>
                  <a:pt x="103427" y="20245"/>
                </a:lnTo>
                <a:lnTo>
                  <a:pt x="98774" y="6608"/>
                </a:lnTo>
                <a:lnTo>
                  <a:pt x="87182" y="168"/>
                </a:lnTo>
                <a:lnTo>
                  <a:pt x="84654"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 name="Google Shape;97;p11"/>
          <p:cNvSpPr/>
          <p:nvPr/>
        </p:nvSpPr>
        <p:spPr>
          <a:xfrm>
            <a:off x="12565981" y="3846721"/>
            <a:ext cx="83820" cy="83185"/>
          </a:xfrm>
          <a:custGeom>
            <a:avLst/>
            <a:gdLst/>
            <a:ahLst/>
            <a:cxnLst/>
            <a:rect l="l" t="t" r="r" b="b"/>
            <a:pathLst>
              <a:path w="83820" h="83185" extrusionOk="0">
                <a:moveTo>
                  <a:pt x="68549" y="0"/>
                </a:moveTo>
                <a:lnTo>
                  <a:pt x="57669" y="444"/>
                </a:lnTo>
                <a:lnTo>
                  <a:pt x="52749" y="3435"/>
                </a:lnTo>
                <a:lnTo>
                  <a:pt x="6158" y="50498"/>
                </a:lnTo>
                <a:lnTo>
                  <a:pt x="0" y="60844"/>
                </a:lnTo>
                <a:lnTo>
                  <a:pt x="1262" y="72583"/>
                </a:lnTo>
                <a:lnTo>
                  <a:pt x="12140" y="81616"/>
                </a:lnTo>
                <a:lnTo>
                  <a:pt x="23047" y="82926"/>
                </a:lnTo>
                <a:lnTo>
                  <a:pt x="31391" y="78470"/>
                </a:lnTo>
                <a:lnTo>
                  <a:pt x="79292" y="29979"/>
                </a:lnTo>
                <a:lnTo>
                  <a:pt x="83792" y="18806"/>
                </a:lnTo>
                <a:lnTo>
                  <a:pt x="80741" y="7402"/>
                </a:lnTo>
                <a:lnTo>
                  <a:pt x="68549"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 name="Google Shape;98;p11"/>
          <p:cNvSpPr/>
          <p:nvPr/>
        </p:nvSpPr>
        <p:spPr>
          <a:xfrm>
            <a:off x="13033872" y="3840684"/>
            <a:ext cx="85090" cy="86360"/>
          </a:xfrm>
          <a:custGeom>
            <a:avLst/>
            <a:gdLst/>
            <a:ahLst/>
            <a:cxnLst/>
            <a:rect l="l" t="t" r="r" b="b"/>
            <a:pathLst>
              <a:path w="85090" h="86360" extrusionOk="0">
                <a:moveTo>
                  <a:pt x="21400" y="0"/>
                </a:moveTo>
                <a:lnTo>
                  <a:pt x="9662" y="1619"/>
                </a:lnTo>
                <a:lnTo>
                  <a:pt x="960" y="12749"/>
                </a:lnTo>
                <a:lnTo>
                  <a:pt x="0" y="23716"/>
                </a:lnTo>
                <a:lnTo>
                  <a:pt x="4422" y="31585"/>
                </a:lnTo>
                <a:lnTo>
                  <a:pt x="52370" y="79503"/>
                </a:lnTo>
                <a:lnTo>
                  <a:pt x="62614" y="85804"/>
                </a:lnTo>
                <a:lnTo>
                  <a:pt x="74351" y="84724"/>
                </a:lnTo>
                <a:lnTo>
                  <a:pt x="83549" y="73979"/>
                </a:lnTo>
                <a:lnTo>
                  <a:pt x="85035" y="63104"/>
                </a:lnTo>
                <a:lnTo>
                  <a:pt x="80396" y="54324"/>
                </a:lnTo>
                <a:lnTo>
                  <a:pt x="79376" y="53344"/>
                </a:lnTo>
                <a:lnTo>
                  <a:pt x="78254" y="52489"/>
                </a:lnTo>
                <a:lnTo>
                  <a:pt x="31945" y="5896"/>
                </a:lnTo>
                <a:lnTo>
                  <a:pt x="21400"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99;p11"/>
          <p:cNvSpPr/>
          <p:nvPr/>
        </p:nvSpPr>
        <p:spPr>
          <a:xfrm>
            <a:off x="13112180" y="3645808"/>
            <a:ext cx="103504" cy="38100"/>
          </a:xfrm>
          <a:custGeom>
            <a:avLst/>
            <a:gdLst/>
            <a:ahLst/>
            <a:cxnLst/>
            <a:rect l="l" t="t" r="r" b="b"/>
            <a:pathLst>
              <a:path w="103504" h="38100" extrusionOk="0">
                <a:moveTo>
                  <a:pt x="84658" y="0"/>
                </a:moveTo>
                <a:lnTo>
                  <a:pt x="18772" y="0"/>
                </a:lnTo>
                <a:lnTo>
                  <a:pt x="5939" y="5054"/>
                </a:lnTo>
                <a:lnTo>
                  <a:pt x="0" y="17406"/>
                </a:lnTo>
                <a:lnTo>
                  <a:pt x="4655" y="31045"/>
                </a:lnTo>
                <a:lnTo>
                  <a:pt x="16247" y="37482"/>
                </a:lnTo>
                <a:lnTo>
                  <a:pt x="84658" y="37650"/>
                </a:lnTo>
                <a:lnTo>
                  <a:pt x="97506" y="32599"/>
                </a:lnTo>
                <a:lnTo>
                  <a:pt x="103430" y="20245"/>
                </a:lnTo>
                <a:lnTo>
                  <a:pt x="98788" y="6608"/>
                </a:lnTo>
                <a:lnTo>
                  <a:pt x="87192" y="168"/>
                </a:lnTo>
                <a:lnTo>
                  <a:pt x="84658" y="0"/>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 name="Google Shape;100;p11"/>
          <p:cNvSpPr/>
          <p:nvPr/>
        </p:nvSpPr>
        <p:spPr>
          <a:xfrm>
            <a:off x="12773679" y="6813610"/>
            <a:ext cx="149859" cy="150495"/>
          </a:xfrm>
          <a:custGeom>
            <a:avLst/>
            <a:gdLst/>
            <a:ahLst/>
            <a:cxnLst/>
            <a:rect l="l" t="t" r="r" b="b"/>
            <a:pathLst>
              <a:path w="149859" h="150495" extrusionOk="0">
                <a:moveTo>
                  <a:pt x="64797" y="0"/>
                </a:moveTo>
                <a:lnTo>
                  <a:pt x="28009" y="16157"/>
                </a:lnTo>
                <a:lnTo>
                  <a:pt x="4708" y="50157"/>
                </a:lnTo>
                <a:lnTo>
                  <a:pt x="0" y="81395"/>
                </a:lnTo>
                <a:lnTo>
                  <a:pt x="2244" y="94474"/>
                </a:lnTo>
                <a:lnTo>
                  <a:pt x="23566" y="129716"/>
                </a:lnTo>
                <a:lnTo>
                  <a:pt x="60401" y="148533"/>
                </a:lnTo>
                <a:lnTo>
                  <a:pt x="74900" y="149927"/>
                </a:lnTo>
                <a:lnTo>
                  <a:pt x="80583" y="149716"/>
                </a:lnTo>
                <a:lnTo>
                  <a:pt x="119719" y="135141"/>
                </a:lnTo>
                <a:lnTo>
                  <a:pt x="140039" y="111939"/>
                </a:lnTo>
                <a:lnTo>
                  <a:pt x="69850" y="111939"/>
                </a:lnTo>
                <a:lnTo>
                  <a:pt x="56928" y="107608"/>
                </a:lnTo>
                <a:lnTo>
                  <a:pt x="46667" y="99063"/>
                </a:lnTo>
                <a:lnTo>
                  <a:pt x="39805" y="86860"/>
                </a:lnTo>
                <a:lnTo>
                  <a:pt x="37356" y="71787"/>
                </a:lnTo>
                <a:lnTo>
                  <a:pt x="41046" y="58134"/>
                </a:lnTo>
                <a:lnTo>
                  <a:pt x="49236" y="47080"/>
                </a:lnTo>
                <a:lnTo>
                  <a:pt x="60872" y="39677"/>
                </a:lnTo>
                <a:lnTo>
                  <a:pt x="74900" y="36975"/>
                </a:lnTo>
                <a:lnTo>
                  <a:pt x="139709" y="36975"/>
                </a:lnTo>
                <a:lnTo>
                  <a:pt x="131600" y="26166"/>
                </a:lnTo>
                <a:lnTo>
                  <a:pt x="121680" y="17148"/>
                </a:lnTo>
                <a:lnTo>
                  <a:pt x="109909" y="9804"/>
                </a:lnTo>
                <a:lnTo>
                  <a:pt x="96419" y="4352"/>
                </a:lnTo>
                <a:lnTo>
                  <a:pt x="81338" y="1012"/>
                </a:lnTo>
                <a:lnTo>
                  <a:pt x="64797" y="0"/>
                </a:lnTo>
                <a:close/>
              </a:path>
              <a:path w="149859" h="150495" extrusionOk="0">
                <a:moveTo>
                  <a:pt x="139709" y="36975"/>
                </a:moveTo>
                <a:lnTo>
                  <a:pt x="74900" y="36975"/>
                </a:lnTo>
                <a:lnTo>
                  <a:pt x="82986" y="37862"/>
                </a:lnTo>
                <a:lnTo>
                  <a:pt x="94713" y="42911"/>
                </a:lnTo>
                <a:lnTo>
                  <a:pt x="103997" y="52099"/>
                </a:lnTo>
                <a:lnTo>
                  <a:pt x="110013" y="65052"/>
                </a:lnTo>
                <a:lnTo>
                  <a:pt x="111936" y="81395"/>
                </a:lnTo>
                <a:lnTo>
                  <a:pt x="107222" y="93618"/>
                </a:lnTo>
                <a:lnTo>
                  <a:pt x="98291" y="103364"/>
                </a:lnTo>
                <a:lnTo>
                  <a:pt x="85661" y="109762"/>
                </a:lnTo>
                <a:lnTo>
                  <a:pt x="69850" y="111939"/>
                </a:lnTo>
                <a:lnTo>
                  <a:pt x="140039" y="111939"/>
                </a:lnTo>
                <a:lnTo>
                  <a:pt x="144797" y="102685"/>
                </a:lnTo>
                <a:lnTo>
                  <a:pt x="148805" y="89120"/>
                </a:lnTo>
                <a:lnTo>
                  <a:pt x="149548" y="81395"/>
                </a:lnTo>
                <a:lnTo>
                  <a:pt x="148971" y="61085"/>
                </a:lnTo>
                <a:lnTo>
                  <a:pt x="145376" y="48353"/>
                </a:lnTo>
                <a:lnTo>
                  <a:pt x="139709" y="36975"/>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1" name="Google Shape;101;p11"/>
          <p:cNvSpPr/>
          <p:nvPr/>
        </p:nvSpPr>
        <p:spPr>
          <a:xfrm>
            <a:off x="12462677" y="6503103"/>
            <a:ext cx="772159" cy="771525"/>
          </a:xfrm>
          <a:custGeom>
            <a:avLst/>
            <a:gdLst/>
            <a:ahLst/>
            <a:cxnLst/>
            <a:rect l="l" t="t" r="r" b="b"/>
            <a:pathLst>
              <a:path w="772159" h="771525" extrusionOk="0">
                <a:moveTo>
                  <a:pt x="112944" y="403960"/>
                </a:moveTo>
                <a:lnTo>
                  <a:pt x="56470" y="403960"/>
                </a:lnTo>
                <a:lnTo>
                  <a:pt x="58867" y="429061"/>
                </a:lnTo>
                <a:lnTo>
                  <a:pt x="68952" y="476909"/>
                </a:lnTo>
                <a:lnTo>
                  <a:pt x="86039" y="523188"/>
                </a:lnTo>
                <a:lnTo>
                  <a:pt x="108405" y="563976"/>
                </a:lnTo>
                <a:lnTo>
                  <a:pt x="136696" y="601627"/>
                </a:lnTo>
                <a:lnTo>
                  <a:pt x="169978" y="634571"/>
                </a:lnTo>
                <a:lnTo>
                  <a:pt x="207713" y="662809"/>
                </a:lnTo>
                <a:lnTo>
                  <a:pt x="249363" y="685556"/>
                </a:lnTo>
                <a:lnTo>
                  <a:pt x="294388" y="702813"/>
                </a:lnTo>
                <a:lnTo>
                  <a:pt x="342251" y="712226"/>
                </a:lnTo>
                <a:lnTo>
                  <a:pt x="367079" y="714579"/>
                </a:lnTo>
                <a:lnTo>
                  <a:pt x="367079" y="771055"/>
                </a:lnTo>
                <a:lnTo>
                  <a:pt x="404728" y="771055"/>
                </a:lnTo>
                <a:lnTo>
                  <a:pt x="404728" y="714579"/>
                </a:lnTo>
                <a:lnTo>
                  <a:pt x="429556" y="712226"/>
                </a:lnTo>
                <a:lnTo>
                  <a:pt x="477421" y="702813"/>
                </a:lnTo>
                <a:lnTo>
                  <a:pt x="522448" y="685556"/>
                </a:lnTo>
                <a:lnTo>
                  <a:pt x="564099" y="662809"/>
                </a:lnTo>
                <a:lnTo>
                  <a:pt x="570942" y="658103"/>
                </a:lnTo>
                <a:lnTo>
                  <a:pt x="367078" y="658103"/>
                </a:lnTo>
                <a:lnTo>
                  <a:pt x="346875" y="656534"/>
                </a:lnTo>
                <a:lnTo>
                  <a:pt x="307932" y="647906"/>
                </a:lnTo>
                <a:lnTo>
                  <a:pt x="271297" y="633787"/>
                </a:lnTo>
                <a:lnTo>
                  <a:pt x="237394" y="614961"/>
                </a:lnTo>
                <a:lnTo>
                  <a:pt x="206647" y="592214"/>
                </a:lnTo>
                <a:lnTo>
                  <a:pt x="178845" y="563976"/>
                </a:lnTo>
                <a:lnTo>
                  <a:pt x="155849" y="533385"/>
                </a:lnTo>
                <a:lnTo>
                  <a:pt x="137265" y="499656"/>
                </a:lnTo>
                <a:lnTo>
                  <a:pt x="123721" y="463574"/>
                </a:lnTo>
                <a:lnTo>
                  <a:pt x="115128" y="424355"/>
                </a:lnTo>
                <a:lnTo>
                  <a:pt x="112944" y="403960"/>
                </a:lnTo>
                <a:close/>
              </a:path>
              <a:path w="772159" h="771525" extrusionOk="0">
                <a:moveTo>
                  <a:pt x="272954" y="366310"/>
                </a:moveTo>
                <a:lnTo>
                  <a:pt x="0" y="366310"/>
                </a:lnTo>
                <a:lnTo>
                  <a:pt x="0" y="403960"/>
                </a:lnTo>
                <a:lnTo>
                  <a:pt x="158406" y="403960"/>
                </a:lnTo>
                <a:lnTo>
                  <a:pt x="160391" y="421217"/>
                </a:lnTo>
                <a:lnTo>
                  <a:pt x="173024" y="467496"/>
                </a:lnTo>
                <a:lnTo>
                  <a:pt x="194790" y="510637"/>
                </a:lnTo>
                <a:lnTo>
                  <a:pt x="224560" y="546719"/>
                </a:lnTo>
                <a:lnTo>
                  <a:pt x="261203" y="576526"/>
                </a:lnTo>
                <a:lnTo>
                  <a:pt x="303588" y="598489"/>
                </a:lnTo>
                <a:lnTo>
                  <a:pt x="350584" y="611039"/>
                </a:lnTo>
                <a:lnTo>
                  <a:pt x="367078" y="613393"/>
                </a:lnTo>
                <a:lnTo>
                  <a:pt x="367078" y="658103"/>
                </a:lnTo>
                <a:lnTo>
                  <a:pt x="404728" y="658103"/>
                </a:lnTo>
                <a:lnTo>
                  <a:pt x="404728" y="613393"/>
                </a:lnTo>
                <a:lnTo>
                  <a:pt x="421229" y="611039"/>
                </a:lnTo>
                <a:lnTo>
                  <a:pt x="468243" y="598489"/>
                </a:lnTo>
                <a:lnTo>
                  <a:pt x="512995" y="574957"/>
                </a:lnTo>
                <a:lnTo>
                  <a:pt x="367078" y="574957"/>
                </a:lnTo>
                <a:lnTo>
                  <a:pt x="352995" y="573389"/>
                </a:lnTo>
                <a:lnTo>
                  <a:pt x="313001" y="561623"/>
                </a:lnTo>
                <a:lnTo>
                  <a:pt x="277188" y="542013"/>
                </a:lnTo>
                <a:lnTo>
                  <a:pt x="246578" y="515344"/>
                </a:lnTo>
                <a:lnTo>
                  <a:pt x="221758" y="482399"/>
                </a:lnTo>
                <a:lnTo>
                  <a:pt x="205061" y="446317"/>
                </a:lnTo>
                <a:lnTo>
                  <a:pt x="196199" y="404745"/>
                </a:lnTo>
                <a:lnTo>
                  <a:pt x="272955" y="403960"/>
                </a:lnTo>
                <a:lnTo>
                  <a:pt x="272954" y="366310"/>
                </a:lnTo>
                <a:close/>
              </a:path>
              <a:path w="772159" h="771525" extrusionOk="0">
                <a:moveTo>
                  <a:pt x="715336" y="403960"/>
                </a:moveTo>
                <a:lnTo>
                  <a:pt x="658862" y="403960"/>
                </a:lnTo>
                <a:lnTo>
                  <a:pt x="656679" y="424355"/>
                </a:lnTo>
                <a:lnTo>
                  <a:pt x="653070" y="443964"/>
                </a:lnTo>
                <a:lnTo>
                  <a:pt x="641457" y="483184"/>
                </a:lnTo>
                <a:lnTo>
                  <a:pt x="615489" y="534169"/>
                </a:lnTo>
                <a:lnTo>
                  <a:pt x="592330" y="564760"/>
                </a:lnTo>
                <a:lnTo>
                  <a:pt x="565165" y="592214"/>
                </a:lnTo>
                <a:lnTo>
                  <a:pt x="534418" y="614961"/>
                </a:lnTo>
                <a:lnTo>
                  <a:pt x="500514" y="633787"/>
                </a:lnTo>
                <a:lnTo>
                  <a:pt x="463877" y="647906"/>
                </a:lnTo>
                <a:lnTo>
                  <a:pt x="424933" y="656534"/>
                </a:lnTo>
                <a:lnTo>
                  <a:pt x="404728" y="658103"/>
                </a:lnTo>
                <a:lnTo>
                  <a:pt x="570942" y="658103"/>
                </a:lnTo>
                <a:lnTo>
                  <a:pt x="601834" y="634571"/>
                </a:lnTo>
                <a:lnTo>
                  <a:pt x="635116" y="601627"/>
                </a:lnTo>
                <a:lnTo>
                  <a:pt x="663406" y="563976"/>
                </a:lnTo>
                <a:lnTo>
                  <a:pt x="686166" y="522403"/>
                </a:lnTo>
                <a:lnTo>
                  <a:pt x="702857" y="476909"/>
                </a:lnTo>
                <a:lnTo>
                  <a:pt x="712940" y="429061"/>
                </a:lnTo>
                <a:lnTo>
                  <a:pt x="715336" y="403960"/>
                </a:lnTo>
                <a:close/>
              </a:path>
              <a:path w="772159" h="771525" extrusionOk="0">
                <a:moveTo>
                  <a:pt x="404728" y="498087"/>
                </a:moveTo>
                <a:lnTo>
                  <a:pt x="367078" y="498087"/>
                </a:lnTo>
                <a:lnTo>
                  <a:pt x="367078" y="574957"/>
                </a:lnTo>
                <a:lnTo>
                  <a:pt x="405214" y="574957"/>
                </a:lnTo>
                <a:lnTo>
                  <a:pt x="404728" y="498087"/>
                </a:lnTo>
                <a:close/>
              </a:path>
              <a:path w="772159" h="771525" extrusionOk="0">
                <a:moveTo>
                  <a:pt x="613494" y="403960"/>
                </a:moveTo>
                <a:lnTo>
                  <a:pt x="575657" y="403960"/>
                </a:lnTo>
                <a:lnTo>
                  <a:pt x="573720" y="418079"/>
                </a:lnTo>
                <a:lnTo>
                  <a:pt x="570559" y="432983"/>
                </a:lnTo>
                <a:lnTo>
                  <a:pt x="555984" y="471418"/>
                </a:lnTo>
                <a:lnTo>
                  <a:pt x="534394" y="505147"/>
                </a:lnTo>
                <a:lnTo>
                  <a:pt x="505815" y="533385"/>
                </a:lnTo>
                <a:lnTo>
                  <a:pt x="471679" y="556132"/>
                </a:lnTo>
                <a:lnTo>
                  <a:pt x="433009" y="570251"/>
                </a:lnTo>
                <a:lnTo>
                  <a:pt x="405214" y="574957"/>
                </a:lnTo>
                <a:lnTo>
                  <a:pt x="512995" y="574957"/>
                </a:lnTo>
                <a:lnTo>
                  <a:pt x="547308" y="546719"/>
                </a:lnTo>
                <a:lnTo>
                  <a:pt x="577093" y="510637"/>
                </a:lnTo>
                <a:lnTo>
                  <a:pt x="598871" y="467496"/>
                </a:lnTo>
                <a:lnTo>
                  <a:pt x="611508" y="421217"/>
                </a:lnTo>
                <a:lnTo>
                  <a:pt x="613494" y="403960"/>
                </a:lnTo>
                <a:close/>
              </a:path>
              <a:path w="772159" h="771525" extrusionOk="0">
                <a:moveTo>
                  <a:pt x="771810" y="366310"/>
                </a:moveTo>
                <a:lnTo>
                  <a:pt x="498852" y="366310"/>
                </a:lnTo>
                <a:lnTo>
                  <a:pt x="498852" y="403960"/>
                </a:lnTo>
                <a:lnTo>
                  <a:pt x="771810" y="403960"/>
                </a:lnTo>
                <a:lnTo>
                  <a:pt x="771810" y="366310"/>
                </a:lnTo>
                <a:close/>
              </a:path>
              <a:path w="772159" h="771525" extrusionOk="0">
                <a:moveTo>
                  <a:pt x="404727" y="0"/>
                </a:moveTo>
                <a:lnTo>
                  <a:pt x="367078" y="0"/>
                </a:lnTo>
                <a:lnTo>
                  <a:pt x="367078" y="56476"/>
                </a:lnTo>
                <a:lnTo>
                  <a:pt x="342251" y="58829"/>
                </a:lnTo>
                <a:lnTo>
                  <a:pt x="294388" y="68241"/>
                </a:lnTo>
                <a:lnTo>
                  <a:pt x="249362" y="85498"/>
                </a:lnTo>
                <a:lnTo>
                  <a:pt x="207713" y="108245"/>
                </a:lnTo>
                <a:lnTo>
                  <a:pt x="169978" y="136483"/>
                </a:lnTo>
                <a:lnTo>
                  <a:pt x="136696" y="169428"/>
                </a:lnTo>
                <a:lnTo>
                  <a:pt x="108405" y="207078"/>
                </a:lnTo>
                <a:lnTo>
                  <a:pt x="85644" y="248651"/>
                </a:lnTo>
                <a:lnTo>
                  <a:pt x="68952" y="294146"/>
                </a:lnTo>
                <a:lnTo>
                  <a:pt x="58867" y="341994"/>
                </a:lnTo>
                <a:lnTo>
                  <a:pt x="56470" y="366310"/>
                </a:lnTo>
                <a:lnTo>
                  <a:pt x="112944" y="366310"/>
                </a:lnTo>
                <a:lnTo>
                  <a:pt x="115128" y="346700"/>
                </a:lnTo>
                <a:lnTo>
                  <a:pt x="118738" y="327090"/>
                </a:lnTo>
                <a:lnTo>
                  <a:pt x="130353" y="287871"/>
                </a:lnTo>
                <a:lnTo>
                  <a:pt x="156323" y="236885"/>
                </a:lnTo>
                <a:lnTo>
                  <a:pt x="179482" y="206294"/>
                </a:lnTo>
                <a:lnTo>
                  <a:pt x="206647" y="178840"/>
                </a:lnTo>
                <a:lnTo>
                  <a:pt x="237394" y="156093"/>
                </a:lnTo>
                <a:lnTo>
                  <a:pt x="271297" y="137268"/>
                </a:lnTo>
                <a:lnTo>
                  <a:pt x="307932" y="123149"/>
                </a:lnTo>
                <a:lnTo>
                  <a:pt x="346874" y="114520"/>
                </a:lnTo>
                <a:lnTo>
                  <a:pt x="367078" y="112167"/>
                </a:lnTo>
                <a:lnTo>
                  <a:pt x="569801" y="112167"/>
                </a:lnTo>
                <a:lnTo>
                  <a:pt x="564098" y="108245"/>
                </a:lnTo>
                <a:lnTo>
                  <a:pt x="522448" y="85498"/>
                </a:lnTo>
                <a:lnTo>
                  <a:pt x="477421" y="68241"/>
                </a:lnTo>
                <a:lnTo>
                  <a:pt x="429556" y="58829"/>
                </a:lnTo>
                <a:lnTo>
                  <a:pt x="404728" y="56476"/>
                </a:lnTo>
                <a:lnTo>
                  <a:pt x="404727" y="0"/>
                </a:lnTo>
                <a:close/>
              </a:path>
              <a:path w="772159" h="771525" extrusionOk="0">
                <a:moveTo>
                  <a:pt x="404728" y="112167"/>
                </a:moveTo>
                <a:lnTo>
                  <a:pt x="367078" y="112167"/>
                </a:lnTo>
                <a:lnTo>
                  <a:pt x="367078" y="157662"/>
                </a:lnTo>
                <a:lnTo>
                  <a:pt x="350583" y="160015"/>
                </a:lnTo>
                <a:lnTo>
                  <a:pt x="303582" y="172565"/>
                </a:lnTo>
                <a:lnTo>
                  <a:pt x="261187" y="194528"/>
                </a:lnTo>
                <a:lnTo>
                  <a:pt x="224531" y="224335"/>
                </a:lnTo>
                <a:lnTo>
                  <a:pt x="194743" y="261201"/>
                </a:lnTo>
                <a:lnTo>
                  <a:pt x="172957" y="303558"/>
                </a:lnTo>
                <a:lnTo>
                  <a:pt x="160304" y="349837"/>
                </a:lnTo>
                <a:lnTo>
                  <a:pt x="158312" y="366310"/>
                </a:lnTo>
                <a:lnTo>
                  <a:pt x="196149" y="366310"/>
                </a:lnTo>
                <a:lnTo>
                  <a:pt x="198087" y="352975"/>
                </a:lnTo>
                <a:lnTo>
                  <a:pt x="201249" y="338072"/>
                </a:lnTo>
                <a:lnTo>
                  <a:pt x="215827" y="299637"/>
                </a:lnTo>
                <a:lnTo>
                  <a:pt x="237418" y="265908"/>
                </a:lnTo>
                <a:lnTo>
                  <a:pt x="265996" y="237670"/>
                </a:lnTo>
                <a:lnTo>
                  <a:pt x="300131" y="214922"/>
                </a:lnTo>
                <a:lnTo>
                  <a:pt x="338799" y="200803"/>
                </a:lnTo>
                <a:lnTo>
                  <a:pt x="366592" y="196097"/>
                </a:lnTo>
                <a:lnTo>
                  <a:pt x="512995" y="196097"/>
                </a:lnTo>
                <a:lnTo>
                  <a:pt x="497095" y="185900"/>
                </a:lnTo>
                <a:lnTo>
                  <a:pt x="453028" y="167075"/>
                </a:lnTo>
                <a:lnTo>
                  <a:pt x="404728" y="157662"/>
                </a:lnTo>
                <a:lnTo>
                  <a:pt x="404728" y="112167"/>
                </a:lnTo>
                <a:close/>
              </a:path>
              <a:path w="772159" h="771525" extrusionOk="0">
                <a:moveTo>
                  <a:pt x="512995" y="196097"/>
                </a:moveTo>
                <a:lnTo>
                  <a:pt x="404728" y="196097"/>
                </a:lnTo>
                <a:lnTo>
                  <a:pt x="418812" y="197666"/>
                </a:lnTo>
                <a:lnTo>
                  <a:pt x="432546" y="200803"/>
                </a:lnTo>
                <a:lnTo>
                  <a:pt x="471263" y="214922"/>
                </a:lnTo>
                <a:lnTo>
                  <a:pt x="505456" y="236885"/>
                </a:lnTo>
                <a:lnTo>
                  <a:pt x="534103" y="265908"/>
                </a:lnTo>
                <a:lnTo>
                  <a:pt x="556540" y="300421"/>
                </a:lnTo>
                <a:lnTo>
                  <a:pt x="570835" y="338856"/>
                </a:lnTo>
                <a:lnTo>
                  <a:pt x="575607" y="366310"/>
                </a:lnTo>
                <a:lnTo>
                  <a:pt x="613494" y="366310"/>
                </a:lnTo>
                <a:lnTo>
                  <a:pt x="603876" y="317677"/>
                </a:lnTo>
                <a:lnTo>
                  <a:pt x="585298" y="274536"/>
                </a:lnTo>
                <a:lnTo>
                  <a:pt x="558056" y="235317"/>
                </a:lnTo>
                <a:lnTo>
                  <a:pt x="523561" y="203157"/>
                </a:lnTo>
                <a:lnTo>
                  <a:pt x="512995" y="196097"/>
                </a:lnTo>
                <a:close/>
              </a:path>
              <a:path w="772159" h="771525" extrusionOk="0">
                <a:moveTo>
                  <a:pt x="569801" y="112167"/>
                </a:moveTo>
                <a:lnTo>
                  <a:pt x="404728" y="112167"/>
                </a:lnTo>
                <a:lnTo>
                  <a:pt x="424932" y="114520"/>
                </a:lnTo>
                <a:lnTo>
                  <a:pt x="444666" y="118442"/>
                </a:lnTo>
                <a:lnTo>
                  <a:pt x="482510" y="129424"/>
                </a:lnTo>
                <a:lnTo>
                  <a:pt x="517833" y="145896"/>
                </a:lnTo>
                <a:lnTo>
                  <a:pt x="550212" y="167075"/>
                </a:lnTo>
                <a:lnTo>
                  <a:pt x="579221" y="192175"/>
                </a:lnTo>
                <a:lnTo>
                  <a:pt x="604989" y="221982"/>
                </a:lnTo>
                <a:lnTo>
                  <a:pt x="634216" y="270614"/>
                </a:lnTo>
                <a:lnTo>
                  <a:pt x="648088" y="307480"/>
                </a:lnTo>
                <a:lnTo>
                  <a:pt x="656679" y="346700"/>
                </a:lnTo>
                <a:lnTo>
                  <a:pt x="658862" y="366310"/>
                </a:lnTo>
                <a:lnTo>
                  <a:pt x="715336" y="366310"/>
                </a:lnTo>
                <a:lnTo>
                  <a:pt x="708758" y="317677"/>
                </a:lnTo>
                <a:lnTo>
                  <a:pt x="694988" y="270614"/>
                </a:lnTo>
                <a:lnTo>
                  <a:pt x="675511" y="227473"/>
                </a:lnTo>
                <a:lnTo>
                  <a:pt x="649919" y="188253"/>
                </a:lnTo>
                <a:lnTo>
                  <a:pt x="619065" y="152171"/>
                </a:lnTo>
                <a:lnTo>
                  <a:pt x="583489" y="121580"/>
                </a:lnTo>
                <a:lnTo>
                  <a:pt x="569801" y="112167"/>
                </a:lnTo>
                <a:close/>
              </a:path>
              <a:path w="772159" h="771525" extrusionOk="0">
                <a:moveTo>
                  <a:pt x="404728" y="196097"/>
                </a:moveTo>
                <a:lnTo>
                  <a:pt x="366592" y="196097"/>
                </a:lnTo>
                <a:lnTo>
                  <a:pt x="367078" y="272183"/>
                </a:lnTo>
                <a:lnTo>
                  <a:pt x="404728" y="272183"/>
                </a:lnTo>
                <a:lnTo>
                  <a:pt x="404728" y="196097"/>
                </a:lnTo>
                <a:close/>
              </a:path>
            </a:pathLst>
          </a:custGeom>
          <a:solidFill>
            <a:srgbClr val="4D49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02" name="Google Shape;102;p11"/>
          <p:cNvPicPr preferRelativeResize="0"/>
          <p:nvPr/>
        </p:nvPicPr>
        <p:blipFill rotWithShape="1">
          <a:blip r:embed="rId8">
            <a:alphaModFix/>
          </a:blip>
          <a:srcRect t="-2040" b="2040"/>
          <a:stretch/>
        </p:blipFill>
        <p:spPr>
          <a:xfrm>
            <a:off x="2113375" y="1478550"/>
            <a:ext cx="7506550" cy="750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2"/>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2"/>
          <p:cNvSpPr txBox="1"/>
          <p:nvPr/>
        </p:nvSpPr>
        <p:spPr>
          <a:xfrm>
            <a:off x="1293359" y="1002887"/>
            <a:ext cx="4839300" cy="9234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6000" b="1">
                <a:solidFill>
                  <a:srgbClr val="FFFFFF"/>
                </a:solidFill>
                <a:latin typeface="Microsoft YaHei"/>
                <a:ea typeface="Microsoft YaHei"/>
                <a:cs typeface="Microsoft YaHei"/>
                <a:sym typeface="Microsoft YaHei"/>
              </a:rPr>
              <a:t>Motive</a:t>
            </a:r>
            <a:endParaRPr sz="6000">
              <a:latin typeface="Microsoft YaHei"/>
              <a:ea typeface="Microsoft YaHei"/>
              <a:cs typeface="Microsoft YaHei"/>
              <a:sym typeface="Microsoft YaHei"/>
            </a:endParaRPr>
          </a:p>
        </p:txBody>
      </p:sp>
      <p:sp>
        <p:nvSpPr>
          <p:cNvPr id="109" name="Google Shape;109;p12"/>
          <p:cNvSpPr txBox="1"/>
          <p:nvPr/>
        </p:nvSpPr>
        <p:spPr>
          <a:xfrm>
            <a:off x="1254000" y="2493275"/>
            <a:ext cx="16191900" cy="4617600"/>
          </a:xfrm>
          <a:prstGeom prst="rect">
            <a:avLst/>
          </a:prstGeom>
          <a:noFill/>
          <a:ln>
            <a:noFill/>
          </a:ln>
        </p:spPr>
        <p:txBody>
          <a:bodyPr spcFirstLastPara="1" wrap="square" lIns="0" tIns="0" rIns="0" bIns="0" anchor="t" anchorCtr="0">
            <a:spAutoFit/>
          </a:bodyPr>
          <a:lstStyle/>
          <a:p>
            <a:pPr marL="457200" marR="0" lvl="0" indent="-419100" algn="l" rtl="0">
              <a:lnSpc>
                <a:spcPct val="100000"/>
              </a:lnSpc>
              <a:spcBef>
                <a:spcPts val="0"/>
              </a:spcBef>
              <a:spcAft>
                <a:spcPts val="0"/>
              </a:spcAft>
              <a:buClr>
                <a:srgbClr val="FFFFFF"/>
              </a:buClr>
              <a:buSzPts val="3000"/>
              <a:buFont typeface="Microsoft YaHei"/>
              <a:buChar char="●"/>
            </a:pPr>
            <a:r>
              <a:rPr lang="en-US" sz="3000" b="1">
                <a:solidFill>
                  <a:srgbClr val="FFFFFF"/>
                </a:solidFill>
                <a:latin typeface="Microsoft YaHei"/>
                <a:ea typeface="Microsoft YaHei"/>
                <a:cs typeface="Microsoft YaHei"/>
                <a:sym typeface="Microsoft YaHei"/>
              </a:rPr>
              <a:t>With the improvement of the quality of mobile phone cameras, we can use it to take photos anytime and anywhere to preserve memories, and even upload them to social platforms to share with our friends. </a:t>
            </a:r>
            <a:endParaRPr sz="3000" b="1">
              <a:solidFill>
                <a:srgbClr val="FFFFFF"/>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3000" b="1">
              <a:solidFill>
                <a:srgbClr val="FFFFFF"/>
              </a:solidFill>
              <a:latin typeface="Microsoft YaHei"/>
              <a:ea typeface="Microsoft YaHei"/>
              <a:cs typeface="Microsoft YaHei"/>
              <a:sym typeface="Microsoft YaHei"/>
            </a:endParaRPr>
          </a:p>
          <a:p>
            <a:pPr marL="457200" marR="0" lvl="0" indent="-419100" algn="l" rtl="0">
              <a:lnSpc>
                <a:spcPct val="100000"/>
              </a:lnSpc>
              <a:spcBef>
                <a:spcPts val="0"/>
              </a:spcBef>
              <a:spcAft>
                <a:spcPts val="0"/>
              </a:spcAft>
              <a:buClr>
                <a:srgbClr val="FFFFFF"/>
              </a:buClr>
              <a:buSzPts val="3000"/>
              <a:buFont typeface="Microsoft YaHei"/>
              <a:buChar char="●"/>
            </a:pPr>
            <a:r>
              <a:rPr lang="en-US" sz="3000" b="1">
                <a:solidFill>
                  <a:srgbClr val="FFFFFF"/>
                </a:solidFill>
                <a:latin typeface="Microsoft YaHei"/>
                <a:ea typeface="Microsoft YaHei"/>
                <a:cs typeface="Microsoft YaHei"/>
                <a:sym typeface="Microsoft YaHei"/>
              </a:rPr>
              <a:t>With the accumulation of photos, it is difficult to quickly find specific photos. </a:t>
            </a:r>
            <a:endParaRPr sz="3000" b="1">
              <a:solidFill>
                <a:srgbClr val="FFFFFF"/>
              </a:solidFill>
              <a:latin typeface="Microsoft YaHei"/>
              <a:ea typeface="Microsoft YaHei"/>
              <a:cs typeface="Microsoft YaHei"/>
              <a:sym typeface="Microsoft YaHei"/>
            </a:endParaRPr>
          </a:p>
          <a:p>
            <a:pPr marL="457200" lvl="0" indent="0" algn="l" rtl="0">
              <a:spcBef>
                <a:spcPts val="0"/>
              </a:spcBef>
              <a:spcAft>
                <a:spcPts val="0"/>
              </a:spcAft>
              <a:buNone/>
            </a:pPr>
            <a:r>
              <a:rPr lang="en-US" sz="3000" b="1">
                <a:solidFill>
                  <a:schemeClr val="lt1"/>
                </a:solidFill>
                <a:latin typeface="Microsoft YaHei"/>
                <a:ea typeface="Microsoft YaHei"/>
                <a:cs typeface="Microsoft YaHei"/>
                <a:sym typeface="Microsoft YaHei"/>
              </a:rPr>
              <a:t>Manually adding tags to photos may be a solution; however, it</a:t>
            </a:r>
            <a:r>
              <a:rPr lang="en-US" sz="3000" b="1">
                <a:solidFill>
                  <a:schemeClr val="lt1"/>
                </a:solidFill>
              </a:rPr>
              <a:t>’</a:t>
            </a:r>
            <a:r>
              <a:rPr lang="en-US" sz="3000" b="1">
                <a:solidFill>
                  <a:schemeClr val="lt1"/>
                </a:solidFill>
                <a:latin typeface="Microsoft YaHei"/>
                <a:ea typeface="Microsoft YaHei"/>
                <a:cs typeface="Microsoft YaHei"/>
                <a:sym typeface="Microsoft YaHei"/>
              </a:rPr>
              <a:t>s a tedious and time consuming procedure. </a:t>
            </a:r>
            <a:r>
              <a:rPr lang="en-US" sz="3000" b="1">
                <a:solidFill>
                  <a:srgbClr val="FFFFFF"/>
                </a:solidFill>
                <a:latin typeface="Microsoft YaHei"/>
                <a:ea typeface="Microsoft YaHei"/>
                <a:cs typeface="Microsoft YaHei"/>
                <a:sym typeface="Microsoft YaHei"/>
              </a:rPr>
              <a:t> If we could build a convenient system to add tags on photos automatically and search it by these tags, it would be very useful. Furthermore, base on the system, we could build a system to let everyone build their own series of album and share with others.</a:t>
            </a:r>
            <a:endParaRPr sz="3000" b="1">
              <a:solidFill>
                <a:srgbClr val="FFFFFF"/>
              </a:solidFill>
              <a:latin typeface="Microsoft YaHei"/>
              <a:ea typeface="Microsoft YaHei"/>
              <a:cs typeface="Microsoft YaHei"/>
              <a:sym typeface="Microsoft YaHe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3"/>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1254000" y="2493275"/>
            <a:ext cx="16191900" cy="6003000"/>
          </a:xfrm>
          <a:prstGeom prst="rect">
            <a:avLst/>
          </a:prstGeom>
          <a:noFill/>
          <a:ln>
            <a:noFill/>
          </a:ln>
        </p:spPr>
        <p:txBody>
          <a:bodyPr spcFirstLastPara="1" wrap="square" lIns="0" tIns="0" rIns="0" bIns="0" anchor="t" anchorCtr="0">
            <a:spAutoFit/>
          </a:bodyPr>
          <a:lstStyle/>
          <a:p>
            <a:pPr marL="457200" marR="0" lvl="0" indent="-419100" algn="l" rtl="0">
              <a:lnSpc>
                <a:spcPct val="100000"/>
              </a:lnSpc>
              <a:spcBef>
                <a:spcPts val="0"/>
              </a:spcBef>
              <a:spcAft>
                <a:spcPts val="0"/>
              </a:spcAft>
              <a:buClr>
                <a:srgbClr val="FFFFFF"/>
              </a:buClr>
              <a:buSzPts val="3000"/>
              <a:buFont typeface="Microsoft YaHei"/>
              <a:buChar char="●"/>
            </a:pPr>
            <a:r>
              <a:rPr lang="en-US" sz="3000" b="1">
                <a:solidFill>
                  <a:srgbClr val="FFFFFF"/>
                </a:solidFill>
                <a:latin typeface="Microsoft YaHei"/>
                <a:ea typeface="Microsoft YaHei"/>
                <a:cs typeface="Microsoft YaHei"/>
                <a:sym typeface="Microsoft YaHei"/>
              </a:rPr>
              <a:t>Convenience:</a:t>
            </a:r>
            <a:endParaRPr sz="3000" b="1">
              <a:solidFill>
                <a:srgbClr val="FFFFFF"/>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Build a convenient system to make everyone use it easily. Not need too much device, all you need is one smartphone to get these services. </a:t>
            </a:r>
            <a:endParaRPr sz="3000" b="1">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endParaRPr sz="3000" b="1">
              <a:solidFill>
                <a:srgbClr val="FFFFFF"/>
              </a:solidFill>
              <a:latin typeface="Microsoft YaHei"/>
              <a:ea typeface="Microsoft YaHei"/>
              <a:cs typeface="Microsoft YaHei"/>
              <a:sym typeface="Microsoft YaHei"/>
            </a:endParaRPr>
          </a:p>
          <a:p>
            <a:pPr marL="457200" marR="0" lvl="0" indent="-419100" algn="l" rtl="0">
              <a:lnSpc>
                <a:spcPct val="100000"/>
              </a:lnSpc>
              <a:spcBef>
                <a:spcPts val="0"/>
              </a:spcBef>
              <a:spcAft>
                <a:spcPts val="0"/>
              </a:spcAft>
              <a:buClr>
                <a:srgbClr val="FFFFFF"/>
              </a:buClr>
              <a:buSzPts val="3000"/>
              <a:buFont typeface="Microsoft YaHei"/>
              <a:buChar char="●"/>
            </a:pPr>
            <a:r>
              <a:rPr lang="en-US" sz="3000" b="1">
                <a:solidFill>
                  <a:srgbClr val="FFFFFF"/>
                </a:solidFill>
                <a:latin typeface="Microsoft YaHei"/>
                <a:ea typeface="Microsoft YaHei"/>
                <a:cs typeface="Microsoft YaHei"/>
                <a:sym typeface="Microsoft YaHei"/>
              </a:rPr>
              <a:t>Save Times &amp; Build Portfolio:</a:t>
            </a:r>
            <a:endParaRPr sz="3000" b="1">
              <a:solidFill>
                <a:srgbClr val="FFFFFF"/>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Apply the AI analysis to help the user save their time on adding tags to photos. Moreover, building a platform to make users create a POI(Point Of Interesting) and let the fascinating picture can be shared with others.</a:t>
            </a:r>
            <a:endParaRPr sz="3000" b="1">
              <a:solidFill>
                <a:srgbClr val="FFFFFF"/>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endParaRPr sz="3000" b="1">
              <a:solidFill>
                <a:srgbClr val="FFFFFF"/>
              </a:solidFill>
              <a:latin typeface="Microsoft YaHei"/>
              <a:ea typeface="Microsoft YaHei"/>
              <a:cs typeface="Microsoft YaHei"/>
              <a:sym typeface="Microsoft YaHei"/>
            </a:endParaRPr>
          </a:p>
          <a:p>
            <a:pPr marL="457200" marR="0" lvl="0" indent="-419100" algn="l" rtl="0">
              <a:lnSpc>
                <a:spcPct val="100000"/>
              </a:lnSpc>
              <a:spcBef>
                <a:spcPts val="0"/>
              </a:spcBef>
              <a:spcAft>
                <a:spcPts val="0"/>
              </a:spcAft>
              <a:buClr>
                <a:srgbClr val="FFFFFF"/>
              </a:buClr>
              <a:buSzPts val="3000"/>
              <a:buFont typeface="Microsoft YaHei"/>
              <a:buChar char="●"/>
            </a:pPr>
            <a:r>
              <a:rPr lang="en-US" sz="3000" b="1">
                <a:solidFill>
                  <a:srgbClr val="FFFFFF"/>
                </a:solidFill>
                <a:latin typeface="Microsoft YaHei"/>
                <a:ea typeface="Microsoft YaHei"/>
                <a:cs typeface="Microsoft YaHei"/>
                <a:sym typeface="Microsoft YaHei"/>
              </a:rPr>
              <a:t>Discover the wonderful world:</a:t>
            </a:r>
            <a:endParaRPr sz="3000" b="1">
              <a:solidFill>
                <a:srgbClr val="FFFFFF"/>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None/>
            </a:pPr>
            <a:r>
              <a:rPr lang="en-US" sz="3000" b="1">
                <a:solidFill>
                  <a:srgbClr val="FFFFFF"/>
                </a:solidFill>
                <a:latin typeface="Microsoft YaHei"/>
                <a:ea typeface="Microsoft YaHei"/>
                <a:cs typeface="Microsoft YaHei"/>
                <a:sym typeface="Microsoft YaHei"/>
              </a:rPr>
              <a:t>As the saying goes, beauty is everywhere. For our eyes, not the lack of beauty, but the lack of discovery. In addition to making users enjoy these captivating photos, </a:t>
            </a:r>
            <a:r>
              <a:rPr lang="en-US" sz="3000" b="1">
                <a:solidFill>
                  <a:schemeClr val="lt1"/>
                </a:solidFill>
                <a:latin typeface="Microsoft YaHei"/>
                <a:ea typeface="Microsoft YaHei"/>
                <a:cs typeface="Microsoft YaHei"/>
                <a:sym typeface="Microsoft YaHei"/>
              </a:rPr>
              <a:t> the system can let you know more interesting place.</a:t>
            </a:r>
            <a:endParaRPr sz="3000" b="1">
              <a:solidFill>
                <a:srgbClr val="FFFFFF"/>
              </a:solidFill>
              <a:latin typeface="Microsoft YaHei"/>
              <a:ea typeface="Microsoft YaHei"/>
              <a:cs typeface="Microsoft YaHei"/>
              <a:sym typeface="Microsoft YaHei"/>
            </a:endParaRPr>
          </a:p>
        </p:txBody>
      </p:sp>
      <p:sp>
        <p:nvSpPr>
          <p:cNvPr id="116" name="Google Shape;116;p13"/>
          <p:cNvSpPr txBox="1"/>
          <p:nvPr/>
        </p:nvSpPr>
        <p:spPr>
          <a:xfrm>
            <a:off x="1293359" y="1002887"/>
            <a:ext cx="4839300" cy="1847100"/>
          </a:xfrm>
          <a:prstGeom prst="rect">
            <a:avLst/>
          </a:prstGeom>
          <a:noFill/>
          <a:ln>
            <a:noFill/>
          </a:ln>
        </p:spPr>
        <p:txBody>
          <a:bodyPr spcFirstLastPara="1" wrap="square" lIns="0" tIns="0" rIns="0" bIns="0" anchor="t" anchorCtr="0">
            <a:spAutoFit/>
          </a:bodyPr>
          <a:lstStyle/>
          <a:p>
            <a:pPr marL="12700" lvl="0" indent="0" algn="l" rtl="0">
              <a:spcBef>
                <a:spcPts val="0"/>
              </a:spcBef>
              <a:spcAft>
                <a:spcPts val="0"/>
              </a:spcAft>
              <a:buClr>
                <a:schemeClr val="dk1"/>
              </a:buClr>
              <a:buFont typeface="Arial"/>
              <a:buNone/>
            </a:pPr>
            <a:r>
              <a:rPr lang="en-US" sz="6000" b="1">
                <a:solidFill>
                  <a:schemeClr val="lt1"/>
                </a:solidFill>
                <a:latin typeface="Microsoft YaHei"/>
                <a:ea typeface="Microsoft YaHei"/>
                <a:cs typeface="Microsoft YaHei"/>
                <a:sym typeface="Microsoft YaHei"/>
              </a:rPr>
              <a:t>Our goal</a:t>
            </a:r>
            <a:endParaRPr sz="6000">
              <a:solidFill>
                <a:schemeClr val="dk1"/>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None/>
            </a:pPr>
            <a:endParaRPr sz="6000" b="1">
              <a:solidFill>
                <a:srgbClr val="FFFFFF"/>
              </a:solidFill>
              <a:latin typeface="Microsoft YaHei"/>
              <a:ea typeface="Microsoft YaHei"/>
              <a:cs typeface="Microsoft YaHei"/>
              <a:sym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14"/>
          <p:cNvSpPr/>
          <p:nvPr/>
        </p:nvSpPr>
        <p:spPr>
          <a:xfrm>
            <a:off x="0" y="0"/>
            <a:ext cx="18288000" cy="103314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14"/>
          <p:cNvPicPr preferRelativeResize="0"/>
          <p:nvPr/>
        </p:nvPicPr>
        <p:blipFill>
          <a:blip r:embed="rId3">
            <a:alphaModFix/>
          </a:blip>
          <a:stretch>
            <a:fillRect/>
          </a:stretch>
        </p:blipFill>
        <p:spPr>
          <a:xfrm>
            <a:off x="1444925" y="1169300"/>
            <a:ext cx="8184350" cy="8184325"/>
          </a:xfrm>
          <a:prstGeom prst="rect">
            <a:avLst/>
          </a:prstGeom>
          <a:noFill/>
          <a:ln>
            <a:noFill/>
          </a:ln>
        </p:spPr>
      </p:pic>
      <p:sp>
        <p:nvSpPr>
          <p:cNvPr id="123" name="Google Shape;123;p14"/>
          <p:cNvSpPr txBox="1"/>
          <p:nvPr/>
        </p:nvSpPr>
        <p:spPr>
          <a:xfrm>
            <a:off x="10390318" y="4561256"/>
            <a:ext cx="6657300" cy="13545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800">
                <a:solidFill>
                  <a:srgbClr val="FFFFFF"/>
                </a:solidFill>
                <a:latin typeface="Microsoft YaHei"/>
                <a:ea typeface="Microsoft YaHei"/>
                <a:cs typeface="Microsoft YaHei"/>
                <a:sym typeface="Microsoft YaHei"/>
              </a:rPr>
              <a:t>Architecture</a:t>
            </a:r>
            <a:endParaRPr sz="8800">
              <a:latin typeface="Microsoft YaHei"/>
              <a:ea typeface="Microsoft YaHei"/>
              <a:cs typeface="Microsoft YaHei"/>
              <a:sym typeface="Microsoft YaHe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7"/>
        <p:cNvGrpSpPr/>
        <p:nvPr/>
      </p:nvGrpSpPr>
      <p:grpSpPr>
        <a:xfrm>
          <a:off x="0" y="0"/>
          <a:ext cx="0" cy="0"/>
          <a:chOff x="0" y="0"/>
          <a:chExt cx="0" cy="0"/>
        </a:xfrm>
      </p:grpSpPr>
      <p:sp>
        <p:nvSpPr>
          <p:cNvPr id="128" name="Google Shape;128;p15"/>
          <p:cNvSpPr/>
          <p:nvPr/>
        </p:nvSpPr>
        <p:spPr>
          <a:xfrm>
            <a:off x="0" y="9390888"/>
            <a:ext cx="18288000" cy="896620"/>
          </a:xfrm>
          <a:custGeom>
            <a:avLst/>
            <a:gdLst/>
            <a:ahLst/>
            <a:cxnLst/>
            <a:rect l="l" t="t" r="r" b="b"/>
            <a:pathLst>
              <a:path w="18288000" h="896620" extrusionOk="0">
                <a:moveTo>
                  <a:pt x="0" y="896111"/>
                </a:moveTo>
                <a:lnTo>
                  <a:pt x="18288000" y="896111"/>
                </a:lnTo>
                <a:lnTo>
                  <a:pt x="18288000" y="0"/>
                </a:lnTo>
                <a:lnTo>
                  <a:pt x="0" y="0"/>
                </a:lnTo>
                <a:lnTo>
                  <a:pt x="0" y="896111"/>
                </a:lnTo>
                <a:close/>
              </a:path>
            </a:pathLst>
          </a:custGeom>
          <a:solidFill>
            <a:srgbClr val="ECECE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endParaRPr>
          </a:p>
        </p:txBody>
      </p:sp>
      <p:sp>
        <p:nvSpPr>
          <p:cNvPr id="129" name="Google Shape;129;p15"/>
          <p:cNvSpPr/>
          <p:nvPr/>
        </p:nvSpPr>
        <p:spPr>
          <a:xfrm>
            <a:off x="0" y="2988564"/>
            <a:ext cx="18288000" cy="5945505"/>
          </a:xfrm>
          <a:custGeom>
            <a:avLst/>
            <a:gdLst/>
            <a:ahLst/>
            <a:cxnLst/>
            <a:rect l="l" t="t" r="r" b="b"/>
            <a:pathLst>
              <a:path w="18288000" h="5945505" extrusionOk="0">
                <a:moveTo>
                  <a:pt x="0" y="0"/>
                </a:moveTo>
                <a:lnTo>
                  <a:pt x="0" y="5945124"/>
                </a:lnTo>
                <a:lnTo>
                  <a:pt x="18287999" y="5945124"/>
                </a:lnTo>
                <a:lnTo>
                  <a:pt x="18287999" y="0"/>
                </a:lnTo>
                <a:lnTo>
                  <a:pt x="0" y="0"/>
                </a:lnTo>
                <a:close/>
              </a:path>
            </a:pathLst>
          </a:custGeom>
          <a:solidFill>
            <a:srgbClr val="E3D3C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0" name="Google Shape;130;p15"/>
          <p:cNvSpPr/>
          <p:nvPr/>
        </p:nvSpPr>
        <p:spPr>
          <a:xfrm>
            <a:off x="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800">
              <a:solidFill>
                <a:srgbClr val="FFFFFF"/>
              </a:solidFill>
              <a:latin typeface="Microsoft YaHei"/>
              <a:ea typeface="Microsoft YaHei"/>
              <a:cs typeface="Microsoft YaHei"/>
              <a:sym typeface="Microsoft YaHei"/>
            </a:endParaRPr>
          </a:p>
        </p:txBody>
      </p:sp>
      <p:sp>
        <p:nvSpPr>
          <p:cNvPr id="131" name="Google Shape;131;p15"/>
          <p:cNvSpPr/>
          <p:nvPr/>
        </p:nvSpPr>
        <p:spPr>
          <a:xfrm>
            <a:off x="4024081" y="4671285"/>
            <a:ext cx="828039" cy="318770"/>
          </a:xfrm>
          <a:custGeom>
            <a:avLst/>
            <a:gdLst/>
            <a:ahLst/>
            <a:cxnLst/>
            <a:rect l="l" t="t" r="r" b="b"/>
            <a:pathLst>
              <a:path w="828039" h="318770" extrusionOk="0">
                <a:moveTo>
                  <a:pt x="665420" y="0"/>
                </a:moveTo>
                <a:lnTo>
                  <a:pt x="653925" y="3697"/>
                </a:lnTo>
                <a:lnTo>
                  <a:pt x="648068" y="8368"/>
                </a:lnTo>
                <a:lnTo>
                  <a:pt x="641273" y="18693"/>
                </a:lnTo>
                <a:lnTo>
                  <a:pt x="639700" y="30542"/>
                </a:lnTo>
                <a:lnTo>
                  <a:pt x="643397" y="42041"/>
                </a:lnTo>
                <a:lnTo>
                  <a:pt x="648068" y="47901"/>
                </a:lnTo>
                <a:lnTo>
                  <a:pt x="731792" y="131674"/>
                </a:lnTo>
                <a:lnTo>
                  <a:pt x="28158" y="131674"/>
                </a:lnTo>
                <a:lnTo>
                  <a:pt x="14486" y="135198"/>
                </a:lnTo>
                <a:lnTo>
                  <a:pt x="4477" y="144525"/>
                </a:lnTo>
                <a:lnTo>
                  <a:pt x="0" y="157783"/>
                </a:lnTo>
                <a:lnTo>
                  <a:pt x="3218" y="172403"/>
                </a:lnTo>
                <a:lnTo>
                  <a:pt x="11900" y="182874"/>
                </a:lnTo>
                <a:lnTo>
                  <a:pt x="24369" y="187896"/>
                </a:lnTo>
                <a:lnTo>
                  <a:pt x="28158" y="188048"/>
                </a:lnTo>
                <a:lnTo>
                  <a:pt x="731815" y="188048"/>
                </a:lnTo>
                <a:lnTo>
                  <a:pt x="648092" y="271774"/>
                </a:lnTo>
                <a:lnTo>
                  <a:pt x="641471" y="282288"/>
                </a:lnTo>
                <a:lnTo>
                  <a:pt x="640031" y="294213"/>
                </a:lnTo>
                <a:lnTo>
                  <a:pt x="643770" y="305738"/>
                </a:lnTo>
                <a:lnTo>
                  <a:pt x="655308" y="314981"/>
                </a:lnTo>
                <a:lnTo>
                  <a:pt x="666913" y="318754"/>
                </a:lnTo>
                <a:lnTo>
                  <a:pt x="677766" y="317552"/>
                </a:lnTo>
                <a:lnTo>
                  <a:pt x="687045" y="311870"/>
                </a:lnTo>
                <a:lnTo>
                  <a:pt x="819295" y="179584"/>
                </a:lnTo>
                <a:lnTo>
                  <a:pt x="826086" y="169263"/>
                </a:lnTo>
                <a:lnTo>
                  <a:pt x="827673" y="157424"/>
                </a:lnTo>
                <a:lnTo>
                  <a:pt x="823988" y="145933"/>
                </a:lnTo>
                <a:lnTo>
                  <a:pt x="819295" y="140051"/>
                </a:lnTo>
                <a:lnTo>
                  <a:pt x="687600" y="8368"/>
                </a:lnTo>
                <a:lnTo>
                  <a:pt x="677270" y="1572"/>
                </a:lnTo>
                <a:lnTo>
                  <a:pt x="665420" y="0"/>
                </a:lnTo>
                <a:close/>
              </a:path>
            </a:pathLst>
          </a:custGeom>
          <a:solidFill>
            <a:srgbClr val="C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2" name="Google Shape;132;p15"/>
          <p:cNvSpPr/>
          <p:nvPr/>
        </p:nvSpPr>
        <p:spPr>
          <a:xfrm>
            <a:off x="8574744" y="4671285"/>
            <a:ext cx="828040" cy="318770"/>
          </a:xfrm>
          <a:custGeom>
            <a:avLst/>
            <a:gdLst/>
            <a:ahLst/>
            <a:cxnLst/>
            <a:rect l="l" t="t" r="r" b="b"/>
            <a:pathLst>
              <a:path w="828040" h="318770" extrusionOk="0">
                <a:moveTo>
                  <a:pt x="665420" y="0"/>
                </a:moveTo>
                <a:lnTo>
                  <a:pt x="653925" y="3697"/>
                </a:lnTo>
                <a:lnTo>
                  <a:pt x="648068" y="8368"/>
                </a:lnTo>
                <a:lnTo>
                  <a:pt x="641273" y="18693"/>
                </a:lnTo>
                <a:lnTo>
                  <a:pt x="639700" y="30542"/>
                </a:lnTo>
                <a:lnTo>
                  <a:pt x="643397" y="42041"/>
                </a:lnTo>
                <a:lnTo>
                  <a:pt x="648068" y="47901"/>
                </a:lnTo>
                <a:lnTo>
                  <a:pt x="731791" y="131674"/>
                </a:lnTo>
                <a:lnTo>
                  <a:pt x="28158" y="131674"/>
                </a:lnTo>
                <a:lnTo>
                  <a:pt x="14486" y="135198"/>
                </a:lnTo>
                <a:lnTo>
                  <a:pt x="4477" y="144525"/>
                </a:lnTo>
                <a:lnTo>
                  <a:pt x="0" y="157783"/>
                </a:lnTo>
                <a:lnTo>
                  <a:pt x="3218" y="172403"/>
                </a:lnTo>
                <a:lnTo>
                  <a:pt x="11900" y="182874"/>
                </a:lnTo>
                <a:lnTo>
                  <a:pt x="24369" y="187896"/>
                </a:lnTo>
                <a:lnTo>
                  <a:pt x="28158" y="188048"/>
                </a:lnTo>
                <a:lnTo>
                  <a:pt x="731815" y="188048"/>
                </a:lnTo>
                <a:lnTo>
                  <a:pt x="648092" y="271774"/>
                </a:lnTo>
                <a:lnTo>
                  <a:pt x="641471" y="282288"/>
                </a:lnTo>
                <a:lnTo>
                  <a:pt x="640031" y="294213"/>
                </a:lnTo>
                <a:lnTo>
                  <a:pt x="643771" y="305738"/>
                </a:lnTo>
                <a:lnTo>
                  <a:pt x="655308" y="314981"/>
                </a:lnTo>
                <a:lnTo>
                  <a:pt x="666914" y="318754"/>
                </a:lnTo>
                <a:lnTo>
                  <a:pt x="677766" y="317552"/>
                </a:lnTo>
                <a:lnTo>
                  <a:pt x="687045" y="311870"/>
                </a:lnTo>
                <a:lnTo>
                  <a:pt x="819295" y="179584"/>
                </a:lnTo>
                <a:lnTo>
                  <a:pt x="826086" y="169263"/>
                </a:lnTo>
                <a:lnTo>
                  <a:pt x="827673" y="157424"/>
                </a:lnTo>
                <a:lnTo>
                  <a:pt x="823988" y="145933"/>
                </a:lnTo>
                <a:lnTo>
                  <a:pt x="819295" y="140051"/>
                </a:lnTo>
                <a:lnTo>
                  <a:pt x="687600" y="8368"/>
                </a:lnTo>
                <a:lnTo>
                  <a:pt x="677270" y="1572"/>
                </a:lnTo>
                <a:lnTo>
                  <a:pt x="665420" y="0"/>
                </a:lnTo>
                <a:close/>
              </a:path>
            </a:pathLst>
          </a:custGeom>
          <a:solidFill>
            <a:srgbClr val="C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3" name="Google Shape;133;p15"/>
          <p:cNvSpPr txBox="1"/>
          <p:nvPr/>
        </p:nvSpPr>
        <p:spPr>
          <a:xfrm>
            <a:off x="889500" y="5973700"/>
            <a:ext cx="2665200" cy="400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Web Browser：</a:t>
            </a:r>
            <a:endParaRPr sz="2600">
              <a:solidFill>
                <a:schemeClr val="lt1"/>
              </a:solidFill>
              <a:latin typeface="Microsoft YaHei"/>
              <a:ea typeface="Microsoft YaHei"/>
              <a:cs typeface="Microsoft YaHei"/>
              <a:sym typeface="Microsoft YaHei"/>
            </a:endParaRPr>
          </a:p>
        </p:txBody>
      </p:sp>
      <p:sp>
        <p:nvSpPr>
          <p:cNvPr id="134" name="Google Shape;134;p15"/>
          <p:cNvSpPr txBox="1"/>
          <p:nvPr/>
        </p:nvSpPr>
        <p:spPr>
          <a:xfrm>
            <a:off x="889500" y="6491875"/>
            <a:ext cx="4095000" cy="1595700"/>
          </a:xfrm>
          <a:prstGeom prst="rect">
            <a:avLst/>
          </a:prstGeom>
          <a:noFill/>
          <a:ln>
            <a:noFill/>
          </a:ln>
        </p:spPr>
        <p:txBody>
          <a:bodyPr spcFirstLastPara="1" wrap="square" lIns="0" tIns="0" rIns="0" bIns="0" anchor="t" anchorCtr="0">
            <a:spAutoFit/>
          </a:bodyPr>
          <a:lstStyle/>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Create POIs</a:t>
            </a:r>
            <a:endParaRPr sz="26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None/>
            </a:pPr>
            <a:endParaRPr sz="2300">
              <a:solidFill>
                <a:schemeClr val="lt1"/>
              </a:solidFill>
              <a:latin typeface="Microsoft YaHei"/>
              <a:ea typeface="Microsoft YaHei"/>
              <a:cs typeface="Microsoft YaHei"/>
              <a:sym typeface="Microsoft YaHei"/>
            </a:endParaRPr>
          </a:p>
          <a:p>
            <a:pPr marL="457200" marR="876935" lvl="0" indent="-393700" algn="l" rtl="0">
              <a:lnSpc>
                <a:spcPct val="100000"/>
              </a:lnSpc>
              <a:spcBef>
                <a:spcPts val="32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View existing POI data</a:t>
            </a:r>
            <a:endParaRPr sz="2600">
              <a:solidFill>
                <a:schemeClr val="lt1"/>
              </a:solidFill>
              <a:latin typeface="Microsoft YaHei"/>
              <a:ea typeface="Microsoft YaHei"/>
              <a:cs typeface="Microsoft YaHei"/>
              <a:sym typeface="Microsoft YaHei"/>
            </a:endParaRPr>
          </a:p>
        </p:txBody>
      </p:sp>
      <p:sp>
        <p:nvSpPr>
          <p:cNvPr id="135" name="Google Shape;135;p15"/>
          <p:cNvSpPr txBox="1"/>
          <p:nvPr/>
        </p:nvSpPr>
        <p:spPr>
          <a:xfrm>
            <a:off x="5790459" y="5973700"/>
            <a:ext cx="2200200" cy="4002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Server：</a:t>
            </a:r>
            <a:endParaRPr sz="2600">
              <a:solidFill>
                <a:schemeClr val="lt1"/>
              </a:solidFill>
              <a:latin typeface="Microsoft YaHei"/>
              <a:ea typeface="Microsoft YaHei"/>
              <a:cs typeface="Microsoft YaHei"/>
              <a:sym typeface="Microsoft YaHei"/>
            </a:endParaRPr>
          </a:p>
        </p:txBody>
      </p:sp>
      <p:sp>
        <p:nvSpPr>
          <p:cNvPr id="136" name="Google Shape;136;p15"/>
          <p:cNvSpPr txBox="1"/>
          <p:nvPr/>
        </p:nvSpPr>
        <p:spPr>
          <a:xfrm>
            <a:off x="5790438" y="6491875"/>
            <a:ext cx="3120900" cy="1600800"/>
          </a:xfrm>
          <a:prstGeom prst="rect">
            <a:avLst/>
          </a:prstGeom>
          <a:noFill/>
          <a:ln>
            <a:noFill/>
          </a:ln>
        </p:spPr>
        <p:txBody>
          <a:bodyPr spcFirstLastPara="1" wrap="square" lIns="0" tIns="0" rIns="0" bIns="0" anchor="t" anchorCtr="0">
            <a:spAutoFit/>
          </a:bodyPr>
          <a:lstStyle/>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Saving Data</a:t>
            </a:r>
            <a:endParaRPr sz="2600">
              <a:solidFill>
                <a:schemeClr val="lt1"/>
              </a:solidFill>
              <a:latin typeface="Microsoft YaHei"/>
              <a:ea typeface="Microsoft YaHei"/>
              <a:cs typeface="Microsoft YaHei"/>
              <a:sym typeface="Microsoft YaHei"/>
            </a:endParaRPr>
          </a:p>
          <a:p>
            <a:pPr marL="12700" marR="0" lvl="0" indent="0" algn="l" rtl="0">
              <a:lnSpc>
                <a:spcPct val="100000"/>
              </a:lnSpc>
              <a:spcBef>
                <a:spcPts val="0"/>
              </a:spcBef>
              <a:spcAft>
                <a:spcPts val="0"/>
              </a:spcAft>
              <a:buClr>
                <a:srgbClr val="000000"/>
              </a:buClr>
              <a:buFont typeface="Arial"/>
              <a:buNone/>
            </a:pPr>
            <a:endParaRPr sz="2600">
              <a:solidFill>
                <a:schemeClr val="lt1"/>
              </a:solidFill>
              <a:latin typeface="Microsoft YaHei"/>
              <a:ea typeface="Microsoft YaHei"/>
              <a:cs typeface="Microsoft YaHei"/>
              <a:sym typeface="Microsoft YaHei"/>
            </a:endParaRPr>
          </a:p>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Restful API for app and website</a:t>
            </a:r>
            <a:endParaRPr sz="2600">
              <a:solidFill>
                <a:schemeClr val="lt1"/>
              </a:solidFill>
              <a:latin typeface="Microsoft YaHei"/>
              <a:ea typeface="Microsoft YaHei"/>
              <a:cs typeface="Microsoft YaHei"/>
              <a:sym typeface="Microsoft YaHei"/>
            </a:endParaRPr>
          </a:p>
        </p:txBody>
      </p:sp>
      <p:sp>
        <p:nvSpPr>
          <p:cNvPr id="137" name="Google Shape;137;p15"/>
          <p:cNvSpPr txBox="1"/>
          <p:nvPr/>
        </p:nvSpPr>
        <p:spPr>
          <a:xfrm>
            <a:off x="10000215" y="5970000"/>
            <a:ext cx="2049300" cy="4002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APP：</a:t>
            </a:r>
            <a:endParaRPr sz="2600">
              <a:solidFill>
                <a:schemeClr val="lt1"/>
              </a:solidFill>
              <a:latin typeface="Microsoft YaHei"/>
              <a:ea typeface="Microsoft YaHei"/>
              <a:cs typeface="Microsoft YaHei"/>
              <a:sym typeface="Microsoft YaHei"/>
            </a:endParaRPr>
          </a:p>
        </p:txBody>
      </p:sp>
      <p:sp>
        <p:nvSpPr>
          <p:cNvPr id="138" name="Google Shape;138;p15"/>
          <p:cNvSpPr txBox="1"/>
          <p:nvPr/>
        </p:nvSpPr>
        <p:spPr>
          <a:xfrm>
            <a:off x="10000224" y="6488200"/>
            <a:ext cx="3969000" cy="2001000"/>
          </a:xfrm>
          <a:prstGeom prst="rect">
            <a:avLst/>
          </a:prstGeom>
          <a:noFill/>
          <a:ln>
            <a:noFill/>
          </a:ln>
        </p:spPr>
        <p:txBody>
          <a:bodyPr spcFirstLastPara="1" wrap="square" lIns="0" tIns="0" rIns="0" bIns="0" anchor="t" anchorCtr="0">
            <a:spAutoFit/>
          </a:bodyPr>
          <a:lstStyle/>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Photo Labeling System</a:t>
            </a:r>
            <a:endParaRPr sz="2600">
              <a:solidFill>
                <a:schemeClr val="lt1"/>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-Manual</a:t>
            </a:r>
            <a:endParaRPr sz="2600">
              <a:solidFill>
                <a:schemeClr val="lt1"/>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Clr>
                <a:srgbClr val="000000"/>
              </a:buClr>
              <a:buFont typeface="Arial"/>
              <a:buNone/>
            </a:pPr>
            <a:r>
              <a:rPr lang="en-US" sz="2600">
                <a:solidFill>
                  <a:schemeClr val="lt1"/>
                </a:solidFill>
                <a:latin typeface="Microsoft YaHei"/>
                <a:ea typeface="Microsoft YaHei"/>
                <a:cs typeface="Microsoft YaHei"/>
                <a:sym typeface="Microsoft YaHei"/>
              </a:rPr>
              <a:t>-Phone Information</a:t>
            </a:r>
            <a:endParaRPr sz="2600">
              <a:solidFill>
                <a:schemeClr val="lt1"/>
              </a:solidFill>
              <a:latin typeface="Microsoft YaHei"/>
              <a:ea typeface="Microsoft YaHei"/>
              <a:cs typeface="Microsoft YaHei"/>
              <a:sym typeface="Microsoft YaHei"/>
            </a:endParaRPr>
          </a:p>
          <a:p>
            <a:pPr marL="469900" marR="0" lvl="0" indent="0" algn="l" rtl="0">
              <a:lnSpc>
                <a:spcPct val="100000"/>
              </a:lnSpc>
              <a:spcBef>
                <a:spcPts val="0"/>
              </a:spcBef>
              <a:spcAft>
                <a:spcPts val="0"/>
              </a:spcAft>
              <a:buClr>
                <a:srgbClr val="000000"/>
              </a:buClr>
              <a:buFont typeface="Arial"/>
              <a:buNone/>
            </a:pPr>
            <a:r>
              <a:rPr lang="en-US" sz="2600">
                <a:solidFill>
                  <a:schemeClr val="lt1"/>
                </a:solidFill>
                <a:latin typeface="Microsoft YaHei"/>
                <a:ea typeface="Microsoft YaHei"/>
                <a:cs typeface="Microsoft YaHei"/>
                <a:sym typeface="Microsoft YaHei"/>
              </a:rPr>
              <a:t>-AI</a:t>
            </a:r>
            <a:endParaRPr sz="2600">
              <a:solidFill>
                <a:schemeClr val="lt1"/>
              </a:solidFill>
              <a:latin typeface="Microsoft YaHei"/>
              <a:ea typeface="Microsoft YaHei"/>
              <a:cs typeface="Microsoft YaHei"/>
              <a:sym typeface="Microsoft YaHei"/>
            </a:endParaRPr>
          </a:p>
        </p:txBody>
      </p:sp>
      <p:sp>
        <p:nvSpPr>
          <p:cNvPr id="139" name="Google Shape;139;p15"/>
          <p:cNvSpPr txBox="1"/>
          <p:nvPr/>
        </p:nvSpPr>
        <p:spPr>
          <a:xfrm>
            <a:off x="14155675" y="5939525"/>
            <a:ext cx="3969000" cy="4002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2600">
                <a:solidFill>
                  <a:schemeClr val="lt1"/>
                </a:solidFill>
                <a:latin typeface="Microsoft YaHei"/>
                <a:ea typeface="Microsoft YaHei"/>
                <a:cs typeface="Microsoft YaHei"/>
                <a:sym typeface="Microsoft YaHei"/>
              </a:rPr>
              <a:t>Google Cloud Vision：</a:t>
            </a:r>
            <a:endParaRPr sz="2600">
              <a:solidFill>
                <a:schemeClr val="lt1"/>
              </a:solidFill>
              <a:latin typeface="Microsoft YaHei"/>
              <a:ea typeface="Microsoft YaHei"/>
              <a:cs typeface="Microsoft YaHei"/>
              <a:sym typeface="Microsoft YaHei"/>
            </a:endParaRPr>
          </a:p>
        </p:txBody>
      </p:sp>
      <p:sp>
        <p:nvSpPr>
          <p:cNvPr id="140" name="Google Shape;140;p15"/>
          <p:cNvSpPr txBox="1"/>
          <p:nvPr/>
        </p:nvSpPr>
        <p:spPr>
          <a:xfrm>
            <a:off x="14155675" y="6486175"/>
            <a:ext cx="3663000" cy="800400"/>
          </a:xfrm>
          <a:prstGeom prst="rect">
            <a:avLst/>
          </a:prstGeom>
          <a:noFill/>
          <a:ln>
            <a:noFill/>
          </a:ln>
        </p:spPr>
        <p:txBody>
          <a:bodyPr spcFirstLastPara="1" wrap="square" lIns="0" tIns="0" rIns="0" bIns="0" anchor="t" anchorCtr="0">
            <a:spAutoFit/>
          </a:bodyPr>
          <a:lstStyle/>
          <a:p>
            <a:pPr marL="457200" marR="0" lvl="0" indent="-393700" algn="l" rtl="0">
              <a:lnSpc>
                <a:spcPct val="100000"/>
              </a:lnSpc>
              <a:spcBef>
                <a:spcPts val="0"/>
              </a:spcBef>
              <a:spcAft>
                <a:spcPts val="0"/>
              </a:spcAft>
              <a:buClr>
                <a:schemeClr val="lt1"/>
              </a:buClr>
              <a:buSzPts val="2600"/>
              <a:buFont typeface="Microsoft YaHei"/>
              <a:buChar char="●"/>
            </a:pPr>
            <a:r>
              <a:rPr lang="en-US" sz="2600">
                <a:solidFill>
                  <a:schemeClr val="lt1"/>
                </a:solidFill>
                <a:latin typeface="Microsoft YaHei"/>
                <a:ea typeface="Microsoft YaHei"/>
                <a:cs typeface="Microsoft YaHei"/>
                <a:sym typeface="Microsoft YaHei"/>
              </a:rPr>
              <a:t>Sending Analysis Results to Phone</a:t>
            </a:r>
            <a:endParaRPr sz="2600">
              <a:solidFill>
                <a:schemeClr val="lt1"/>
              </a:solidFill>
              <a:latin typeface="Microsoft YaHei"/>
              <a:ea typeface="Microsoft YaHei"/>
              <a:cs typeface="Microsoft YaHei"/>
              <a:sym typeface="Microsoft YaHei"/>
            </a:endParaRPr>
          </a:p>
        </p:txBody>
      </p:sp>
      <p:sp>
        <p:nvSpPr>
          <p:cNvPr id="141" name="Google Shape;141;p15"/>
          <p:cNvSpPr/>
          <p:nvPr/>
        </p:nvSpPr>
        <p:spPr>
          <a:xfrm>
            <a:off x="8559444" y="4922055"/>
            <a:ext cx="828040" cy="318770"/>
          </a:xfrm>
          <a:custGeom>
            <a:avLst/>
            <a:gdLst/>
            <a:ahLst/>
            <a:cxnLst/>
            <a:rect l="l" t="t" r="r" b="b"/>
            <a:pathLst>
              <a:path w="828040" h="318770" extrusionOk="0">
                <a:moveTo>
                  <a:pt x="162252" y="318754"/>
                </a:moveTo>
                <a:lnTo>
                  <a:pt x="173748" y="315057"/>
                </a:lnTo>
                <a:lnTo>
                  <a:pt x="179604" y="310386"/>
                </a:lnTo>
                <a:lnTo>
                  <a:pt x="186399" y="300060"/>
                </a:lnTo>
                <a:lnTo>
                  <a:pt x="187972" y="288212"/>
                </a:lnTo>
                <a:lnTo>
                  <a:pt x="184275" y="276713"/>
                </a:lnTo>
                <a:lnTo>
                  <a:pt x="179604" y="270853"/>
                </a:lnTo>
                <a:lnTo>
                  <a:pt x="95881" y="187080"/>
                </a:lnTo>
                <a:lnTo>
                  <a:pt x="799515" y="187080"/>
                </a:lnTo>
                <a:lnTo>
                  <a:pt x="813186" y="183555"/>
                </a:lnTo>
                <a:lnTo>
                  <a:pt x="823195" y="174229"/>
                </a:lnTo>
                <a:lnTo>
                  <a:pt x="827673" y="160971"/>
                </a:lnTo>
                <a:lnTo>
                  <a:pt x="824455" y="146350"/>
                </a:lnTo>
                <a:lnTo>
                  <a:pt x="815772" y="135879"/>
                </a:lnTo>
                <a:lnTo>
                  <a:pt x="803304" y="130857"/>
                </a:lnTo>
                <a:lnTo>
                  <a:pt x="799515" y="130706"/>
                </a:lnTo>
                <a:lnTo>
                  <a:pt x="95857" y="130706"/>
                </a:lnTo>
                <a:lnTo>
                  <a:pt x="179580" y="46980"/>
                </a:lnTo>
                <a:lnTo>
                  <a:pt x="186201" y="36466"/>
                </a:lnTo>
                <a:lnTo>
                  <a:pt x="187642" y="24541"/>
                </a:lnTo>
                <a:lnTo>
                  <a:pt x="183902" y="13016"/>
                </a:lnTo>
                <a:lnTo>
                  <a:pt x="172365" y="3772"/>
                </a:lnTo>
                <a:lnTo>
                  <a:pt x="160759" y="0"/>
                </a:lnTo>
                <a:lnTo>
                  <a:pt x="149907" y="1202"/>
                </a:lnTo>
                <a:lnTo>
                  <a:pt x="140628" y="6884"/>
                </a:lnTo>
                <a:lnTo>
                  <a:pt x="8377" y="139169"/>
                </a:lnTo>
                <a:lnTo>
                  <a:pt x="1586" y="149491"/>
                </a:lnTo>
                <a:lnTo>
                  <a:pt x="0" y="161330"/>
                </a:lnTo>
                <a:lnTo>
                  <a:pt x="3684" y="172821"/>
                </a:lnTo>
                <a:lnTo>
                  <a:pt x="8377" y="178703"/>
                </a:lnTo>
                <a:lnTo>
                  <a:pt x="140072" y="310386"/>
                </a:lnTo>
                <a:lnTo>
                  <a:pt x="150402" y="317182"/>
                </a:lnTo>
                <a:lnTo>
                  <a:pt x="162252" y="318754"/>
                </a:lnTo>
                <a:close/>
              </a:path>
            </a:pathLst>
          </a:custGeom>
          <a:solidFill>
            <a:srgbClr val="C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2" name="Google Shape;142;p15"/>
          <p:cNvSpPr/>
          <p:nvPr/>
        </p:nvSpPr>
        <p:spPr>
          <a:xfrm>
            <a:off x="3987445" y="4912911"/>
            <a:ext cx="828039" cy="318770"/>
          </a:xfrm>
          <a:custGeom>
            <a:avLst/>
            <a:gdLst/>
            <a:ahLst/>
            <a:cxnLst/>
            <a:rect l="l" t="t" r="r" b="b"/>
            <a:pathLst>
              <a:path w="828039" h="318770" extrusionOk="0">
                <a:moveTo>
                  <a:pt x="162252" y="318754"/>
                </a:moveTo>
                <a:lnTo>
                  <a:pt x="173748" y="315057"/>
                </a:lnTo>
                <a:lnTo>
                  <a:pt x="179604" y="310386"/>
                </a:lnTo>
                <a:lnTo>
                  <a:pt x="186399" y="300060"/>
                </a:lnTo>
                <a:lnTo>
                  <a:pt x="187972" y="288212"/>
                </a:lnTo>
                <a:lnTo>
                  <a:pt x="184275" y="276713"/>
                </a:lnTo>
                <a:lnTo>
                  <a:pt x="179604" y="270853"/>
                </a:lnTo>
                <a:lnTo>
                  <a:pt x="95881" y="187080"/>
                </a:lnTo>
                <a:lnTo>
                  <a:pt x="799515" y="187080"/>
                </a:lnTo>
                <a:lnTo>
                  <a:pt x="813186" y="183555"/>
                </a:lnTo>
                <a:lnTo>
                  <a:pt x="823195" y="174228"/>
                </a:lnTo>
                <a:lnTo>
                  <a:pt x="827673" y="160971"/>
                </a:lnTo>
                <a:lnTo>
                  <a:pt x="824455" y="146350"/>
                </a:lnTo>
                <a:lnTo>
                  <a:pt x="815772" y="135879"/>
                </a:lnTo>
                <a:lnTo>
                  <a:pt x="803304" y="130857"/>
                </a:lnTo>
                <a:lnTo>
                  <a:pt x="799515" y="130706"/>
                </a:lnTo>
                <a:lnTo>
                  <a:pt x="95857" y="130706"/>
                </a:lnTo>
                <a:lnTo>
                  <a:pt x="179580" y="46980"/>
                </a:lnTo>
                <a:lnTo>
                  <a:pt x="186201" y="36466"/>
                </a:lnTo>
                <a:lnTo>
                  <a:pt x="187642" y="24541"/>
                </a:lnTo>
                <a:lnTo>
                  <a:pt x="183902" y="13016"/>
                </a:lnTo>
                <a:lnTo>
                  <a:pt x="172364" y="3772"/>
                </a:lnTo>
                <a:lnTo>
                  <a:pt x="160759" y="0"/>
                </a:lnTo>
                <a:lnTo>
                  <a:pt x="149906" y="1202"/>
                </a:lnTo>
                <a:lnTo>
                  <a:pt x="140628" y="6884"/>
                </a:lnTo>
                <a:lnTo>
                  <a:pt x="8377" y="139170"/>
                </a:lnTo>
                <a:lnTo>
                  <a:pt x="1586" y="149491"/>
                </a:lnTo>
                <a:lnTo>
                  <a:pt x="0" y="161330"/>
                </a:lnTo>
                <a:lnTo>
                  <a:pt x="3684" y="172821"/>
                </a:lnTo>
                <a:lnTo>
                  <a:pt x="8377" y="178703"/>
                </a:lnTo>
                <a:lnTo>
                  <a:pt x="140072" y="310386"/>
                </a:lnTo>
                <a:lnTo>
                  <a:pt x="150402" y="317182"/>
                </a:lnTo>
                <a:lnTo>
                  <a:pt x="162252" y="318754"/>
                </a:lnTo>
                <a:close/>
              </a:path>
            </a:pathLst>
          </a:custGeom>
          <a:solidFill>
            <a:srgbClr val="C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3" name="Google Shape;143;p15"/>
          <p:cNvPicPr preferRelativeResize="0"/>
          <p:nvPr/>
        </p:nvPicPr>
        <p:blipFill>
          <a:blip r:embed="rId3">
            <a:alphaModFix/>
          </a:blip>
          <a:stretch>
            <a:fillRect/>
          </a:stretch>
        </p:blipFill>
        <p:spPr>
          <a:xfrm>
            <a:off x="14790100" y="3963375"/>
            <a:ext cx="1494350" cy="1494350"/>
          </a:xfrm>
          <a:prstGeom prst="rect">
            <a:avLst/>
          </a:prstGeom>
          <a:noFill/>
          <a:ln>
            <a:noFill/>
          </a:ln>
        </p:spPr>
      </p:pic>
      <p:pic>
        <p:nvPicPr>
          <p:cNvPr id="144" name="Google Shape;144;p15"/>
          <p:cNvPicPr preferRelativeResize="0"/>
          <p:nvPr/>
        </p:nvPicPr>
        <p:blipFill>
          <a:blip r:embed="rId4">
            <a:alphaModFix/>
          </a:blip>
          <a:stretch>
            <a:fillRect/>
          </a:stretch>
        </p:blipFill>
        <p:spPr>
          <a:xfrm>
            <a:off x="1298175" y="3741675"/>
            <a:ext cx="1889251" cy="1889251"/>
          </a:xfrm>
          <a:prstGeom prst="rect">
            <a:avLst/>
          </a:prstGeom>
          <a:noFill/>
          <a:ln>
            <a:noFill/>
          </a:ln>
        </p:spPr>
      </p:pic>
      <p:pic>
        <p:nvPicPr>
          <p:cNvPr id="145" name="Google Shape;145;p15"/>
          <p:cNvPicPr preferRelativeResize="0"/>
          <p:nvPr/>
        </p:nvPicPr>
        <p:blipFill>
          <a:blip r:embed="rId5">
            <a:alphaModFix/>
          </a:blip>
          <a:stretch>
            <a:fillRect/>
          </a:stretch>
        </p:blipFill>
        <p:spPr>
          <a:xfrm>
            <a:off x="5688775" y="3736366"/>
            <a:ext cx="2049338" cy="2049361"/>
          </a:xfrm>
          <a:prstGeom prst="rect">
            <a:avLst/>
          </a:prstGeom>
          <a:noFill/>
          <a:ln>
            <a:noFill/>
          </a:ln>
        </p:spPr>
      </p:pic>
      <p:pic>
        <p:nvPicPr>
          <p:cNvPr id="146" name="Google Shape;146;p15"/>
          <p:cNvPicPr preferRelativeResize="0"/>
          <p:nvPr/>
        </p:nvPicPr>
        <p:blipFill>
          <a:blip r:embed="rId6">
            <a:alphaModFix/>
          </a:blip>
          <a:stretch>
            <a:fillRect/>
          </a:stretch>
        </p:blipFill>
        <p:spPr>
          <a:xfrm>
            <a:off x="10239424" y="3787024"/>
            <a:ext cx="1798550" cy="1798575"/>
          </a:xfrm>
          <a:prstGeom prst="rect">
            <a:avLst/>
          </a:prstGeom>
          <a:noFill/>
          <a:ln>
            <a:noFill/>
          </a:ln>
        </p:spPr>
      </p:pic>
      <p:sp>
        <p:nvSpPr>
          <p:cNvPr id="147" name="Google Shape;147;p15"/>
          <p:cNvSpPr/>
          <p:nvPr/>
        </p:nvSpPr>
        <p:spPr>
          <a:xfrm>
            <a:off x="11695350" y="7661800"/>
            <a:ext cx="4348800" cy="800400"/>
          </a:xfrm>
          <a:prstGeom prst="leftUpArrow">
            <a:avLst/>
          </a:pr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800"/>
          </a:p>
        </p:txBody>
      </p:sp>
      <p:sp>
        <p:nvSpPr>
          <p:cNvPr id="148" name="Google Shape;148;p15"/>
          <p:cNvSpPr txBox="1"/>
          <p:nvPr/>
        </p:nvSpPr>
        <p:spPr>
          <a:xfrm>
            <a:off x="1167143" y="979181"/>
            <a:ext cx="6657300" cy="12159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900">
                <a:solidFill>
                  <a:srgbClr val="FFFFFF"/>
                </a:solidFill>
                <a:latin typeface="Microsoft YaHei"/>
                <a:ea typeface="Microsoft YaHei"/>
                <a:cs typeface="Microsoft YaHei"/>
                <a:sym typeface="Microsoft YaHei"/>
              </a:rPr>
              <a:t>Architecture</a:t>
            </a:r>
            <a:endParaRPr sz="7900">
              <a:latin typeface="Microsoft YaHei"/>
              <a:ea typeface="Microsoft YaHei"/>
              <a:cs typeface="Microsoft YaHei"/>
              <a:sym typeface="Microsoft Ya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sp>
        <p:nvSpPr>
          <p:cNvPr id="153" name="Google Shape;153;p16"/>
          <p:cNvSpPr/>
          <p:nvPr/>
        </p:nvSpPr>
        <p:spPr>
          <a:xfrm>
            <a:off x="0" y="-1175"/>
            <a:ext cx="18288000" cy="1028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 name="Google Shape;154;p16"/>
          <p:cNvSpPr/>
          <p:nvPr/>
        </p:nvSpPr>
        <p:spPr>
          <a:xfrm>
            <a:off x="-50" y="0"/>
            <a:ext cx="18288000" cy="10287000"/>
          </a:xfrm>
          <a:prstGeom prst="rect">
            <a:avLst/>
          </a:prstGeom>
          <a:solidFill>
            <a:srgbClr val="8C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p:nvPr/>
        </p:nvSpPr>
        <p:spPr>
          <a:xfrm>
            <a:off x="1167150" y="979175"/>
            <a:ext cx="9666600" cy="1215900"/>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900">
                <a:solidFill>
                  <a:srgbClr val="FFFFFF"/>
                </a:solidFill>
                <a:latin typeface="Microsoft YaHei"/>
                <a:ea typeface="Microsoft YaHei"/>
                <a:cs typeface="Microsoft YaHei"/>
                <a:sym typeface="Microsoft YaHei"/>
              </a:rPr>
              <a:t>Data Transfer</a:t>
            </a:r>
            <a:endParaRPr sz="7900">
              <a:latin typeface="Microsoft YaHei"/>
              <a:ea typeface="Microsoft YaHei"/>
              <a:cs typeface="Microsoft YaHei"/>
              <a:sym typeface="Microsoft YaHei"/>
            </a:endParaRPr>
          </a:p>
        </p:txBody>
      </p:sp>
      <p:pic>
        <p:nvPicPr>
          <p:cNvPr id="156" name="Google Shape;156;p16"/>
          <p:cNvPicPr preferRelativeResize="0"/>
          <p:nvPr/>
        </p:nvPicPr>
        <p:blipFill>
          <a:blip r:embed="rId4">
            <a:alphaModFix/>
          </a:blip>
          <a:stretch>
            <a:fillRect/>
          </a:stretch>
        </p:blipFill>
        <p:spPr>
          <a:xfrm>
            <a:off x="-50" y="3105375"/>
            <a:ext cx="18288001" cy="5242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991</Words>
  <Application>Microsoft Office PowerPoint</Application>
  <PresentationFormat>自訂</PresentationFormat>
  <Paragraphs>147</Paragraphs>
  <Slides>32</Slides>
  <Notes>32</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32</vt:i4>
      </vt:variant>
    </vt:vector>
  </HeadingPairs>
  <TitlesOfParts>
    <vt:vector size="37" baseType="lpstr">
      <vt:lpstr>Microsoft YaHei</vt:lpstr>
      <vt:lpstr>Open Sans</vt:lpstr>
      <vt:lpstr>Arial</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Main Technical Issues </vt:lpstr>
      <vt:lpstr>A. How to classify each photo and recognize it efficiently </vt:lpstr>
      <vt:lpstr>A. How to classify each photo and recognize it efficiently </vt:lpstr>
      <vt:lpstr>B. Base on above technique, how to search photos</vt:lpstr>
      <vt:lpstr>B. Base on above technique, how to search photos </vt:lpstr>
      <vt:lpstr>C. What are the components of POI system </vt:lpstr>
      <vt:lpstr>PowerPoint 簡報</vt:lpstr>
      <vt:lpstr>PowerPoint 簡報</vt:lpstr>
      <vt:lpstr>Website - POI List</vt:lpstr>
      <vt:lpstr>Website - POI Content</vt:lpstr>
      <vt:lpstr>Website - POI Authoring</vt:lpstr>
      <vt:lpstr>Website - Search</vt:lpstr>
      <vt:lpstr>APP - Start</vt:lpstr>
      <vt:lpstr>APP - Automated Adding Tags</vt:lpstr>
      <vt:lpstr>APP - Google Cloud Vision</vt:lpstr>
      <vt:lpstr>APP - Upload Success</vt:lpstr>
      <vt:lpstr>PowerPoint 簡報</vt:lpstr>
      <vt:lpstr>Web Demo</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湧致 魏</cp:lastModifiedBy>
  <cp:revision>3</cp:revision>
  <dcterms:modified xsi:type="dcterms:W3CDTF">2021-05-28T12:00:48Z</dcterms:modified>
</cp:coreProperties>
</file>